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7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8128000" cy="609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ヒラギノ角ゴ ProN W3" charset="0"/>
        <a:cs typeface="ヒラギノ角ゴ ProN W3" charset="0"/>
        <a:sym typeface="Helvetica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ヒラギノ角ゴ ProN W3" charset="0"/>
        <a:cs typeface="ヒラギノ角ゴ ProN W3" charset="0"/>
        <a:sym typeface="Helvetica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ヒラギノ角ゴ ProN W3" charset="0"/>
        <a:cs typeface="ヒラギノ角ゴ ProN W3" charset="0"/>
        <a:sym typeface="Helvetica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ヒラギノ角ゴ ProN W3" charset="0"/>
        <a:cs typeface="ヒラギノ角ゴ ProN W3" charset="0"/>
        <a:sym typeface="Helvetica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ヒラギノ角ゴ ProN W3" charset="0"/>
        <a:cs typeface="ヒラギノ角ゴ ProN W3" charset="0"/>
        <a:sym typeface="Helvetica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ヒラギノ角ゴ ProN W3" charset="0"/>
        <a:cs typeface="ヒラギノ角ゴ ProN W3" charset="0"/>
        <a:sym typeface="Helvetica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ヒラギノ角ゴ ProN W3" charset="0"/>
        <a:cs typeface="ヒラギノ角ゴ ProN W3" charset="0"/>
        <a:sym typeface="Helvetica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ヒラギノ角ゴ ProN W3" charset="0"/>
        <a:cs typeface="ヒラギノ角ゴ ProN W3" charset="0"/>
        <a:sym typeface="Helvetica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ヒラギノ角ゴ ProN W3" charset="0"/>
        <a:cs typeface="ヒラギノ角ゴ ProN W3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7393" autoAdjust="0"/>
    <p:restoredTop sz="90929"/>
  </p:normalViewPr>
  <p:slideViewPr>
    <p:cSldViewPr>
      <p:cViewPr varScale="1">
        <p:scale>
          <a:sx n="165" d="100"/>
          <a:sy n="165" d="100"/>
        </p:scale>
        <p:origin x="-2432" y="-96"/>
      </p:cViewPr>
      <p:guideLst>
        <p:guide orient="horz" pos="1920"/>
        <p:guide pos="2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47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  <a:cs typeface="Helvetica" charset="0"/>
                <a:sym typeface="Helvetica" charset="0"/>
              </a:rPr>
              <a:t>Type notes here</a:t>
            </a:r>
          </a:p>
          <a:p>
            <a:endParaRPr lang="en-US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endParaRPr lang="en-US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endParaRPr lang="en-US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endParaRPr lang="en-US">
              <a:solidFill>
                <a:srgbClr val="000000"/>
              </a:solidFill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  <a:cs typeface="Helvetica" charset="0"/>
                <a:sym typeface="Helvetica" charset="0"/>
              </a:rPr>
              <a:t>Type notes here</a:t>
            </a:r>
          </a:p>
          <a:p>
            <a:endParaRPr lang="en-US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endParaRPr lang="en-US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endParaRPr lang="en-US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endParaRPr lang="en-US">
              <a:solidFill>
                <a:srgbClr val="000000"/>
              </a:solidFill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Type notes here</a:t>
            </a: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  <a:p>
            <a:pPr algn="ctr"/>
            <a:endParaRPr lang="en-US" sz="300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93888"/>
            <a:ext cx="6908800" cy="1306512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54400"/>
            <a:ext cx="5689600" cy="15573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0429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7315200" cy="101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1422400"/>
            <a:ext cx="7315200" cy="4022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4090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2800" y="244475"/>
            <a:ext cx="1828800" cy="52006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44475"/>
            <a:ext cx="5334000" cy="520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374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93888"/>
            <a:ext cx="6908800" cy="1306512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54400"/>
            <a:ext cx="5689600" cy="15573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4574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7315200" cy="101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22400"/>
            <a:ext cx="7315200" cy="4022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2434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917950"/>
            <a:ext cx="6908800" cy="12096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2584450"/>
            <a:ext cx="6908800" cy="13335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33550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7315200" cy="101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22400"/>
            <a:ext cx="3581400" cy="4022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0200" y="1422400"/>
            <a:ext cx="3581400" cy="4022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943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7315200" cy="101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65250"/>
            <a:ext cx="3590925" cy="5683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33575"/>
            <a:ext cx="3590925" cy="35115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9088" y="1365250"/>
            <a:ext cx="3592512" cy="5683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9088" y="1933575"/>
            <a:ext cx="3592512" cy="35115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7755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7315200" cy="101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463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12457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2888"/>
            <a:ext cx="2673350" cy="103346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175" y="242888"/>
            <a:ext cx="4543425" cy="520223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1276350"/>
            <a:ext cx="2673350" cy="4168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21799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7315200" cy="101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22400"/>
            <a:ext cx="7315200" cy="4022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44976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0" y="4267200"/>
            <a:ext cx="4876800" cy="503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3850" y="544513"/>
            <a:ext cx="4876800" cy="365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3850" y="4770438"/>
            <a:ext cx="4876800" cy="715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61088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7315200" cy="101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1422400"/>
            <a:ext cx="7315200" cy="4022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3327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2800" y="244475"/>
            <a:ext cx="1828800" cy="52006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44475"/>
            <a:ext cx="5334000" cy="520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5027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917950"/>
            <a:ext cx="6908800" cy="12096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2584450"/>
            <a:ext cx="6908800" cy="13335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36414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7315200" cy="101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22400"/>
            <a:ext cx="3581400" cy="4022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0200" y="1422400"/>
            <a:ext cx="3581400" cy="4022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343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7315200" cy="101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65250"/>
            <a:ext cx="3590925" cy="5683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33575"/>
            <a:ext cx="3590925" cy="35115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9088" y="1365250"/>
            <a:ext cx="3592512" cy="5683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9088" y="1933575"/>
            <a:ext cx="3592512" cy="35115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3324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7315200" cy="1016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480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19002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2888"/>
            <a:ext cx="2673350" cy="103346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175" y="242888"/>
            <a:ext cx="4543425" cy="520223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1276350"/>
            <a:ext cx="2673350" cy="4168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3560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0" y="4267200"/>
            <a:ext cx="4876800" cy="503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3850" y="544513"/>
            <a:ext cx="4876800" cy="365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3850" y="4770438"/>
            <a:ext cx="4876800" cy="715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48370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 userDrawn="1"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 userDrawn="1"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4000"/>
            <a:ext cx="4000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033" name="Object 9"/>
          <p:cNvGraphicFramePr>
            <a:graphicFrameLocks noChangeAspect="1"/>
          </p:cNvGraphicFramePr>
          <p:nvPr userDrawn="1"/>
        </p:nvGraphicFramePr>
        <p:xfrm>
          <a:off x="304800" y="123825"/>
          <a:ext cx="990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15" imgW="387096" imgH="176784" progId="Word.Document.8">
                  <p:embed/>
                </p:oleObj>
              </mc:Choice>
              <mc:Fallback>
                <p:oleObj name="Document" r:id="rId15" imgW="387096" imgH="176784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3825"/>
                        <a:ext cx="9906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3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1028700" y="1930400"/>
            <a:ext cx="6007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4800">
                <a:solidFill>
                  <a:srgbClr val="6633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Pulsed Neural Networks</a:t>
            </a: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730500" y="3225800"/>
            <a:ext cx="26035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600">
                <a:solidFill>
                  <a:srgbClr val="0000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Neil E. Cotter</a:t>
            </a:r>
          </a:p>
        </p:txBody>
      </p:sp>
      <p:sp>
        <p:nvSpPr>
          <p:cNvPr id="4103" name="Rectangle 7"/>
          <p:cNvSpPr>
            <a:spLocks/>
          </p:cNvSpPr>
          <p:nvPr/>
        </p:nvSpPr>
        <p:spPr bwMode="auto">
          <a:xfrm>
            <a:off x="2698750" y="4318000"/>
            <a:ext cx="2667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rgbClr val="99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ECE Department</a:t>
            </a:r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2578100" y="4724400"/>
            <a:ext cx="290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rgbClr val="EE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University of Utah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117600"/>
            <a:ext cx="59309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Linear Separability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89000"/>
            <a:ext cx="59817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3200"/>
            <a:ext cx="1028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27000"/>
            <a:ext cx="876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1511300" y="193675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Linear Separability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23900"/>
            <a:ext cx="52959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Logic Gates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600200"/>
            <a:ext cx="32131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977900" y="393700"/>
            <a:ext cx="152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215900" y="203200"/>
            <a:ext cx="990600" cy="3810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Parallel Processing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19200"/>
            <a:ext cx="72009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Sigmoid Neuron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87400"/>
            <a:ext cx="70358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Sigmoid Neuron Response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63700"/>
            <a:ext cx="78867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Neural Network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63700"/>
            <a:ext cx="78867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Neural Network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003300"/>
            <a:ext cx="3860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1479550" y="2159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Universal Approximation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003300"/>
            <a:ext cx="3860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1479550" y="2159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Universal Approximation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8600"/>
            <a:ext cx="1028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/>
          </p:cNvSpPr>
          <p:nvPr/>
        </p:nvSpPr>
        <p:spPr bwMode="auto">
          <a:xfrm>
            <a:off x="1479550" y="1524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Overview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447800"/>
            <a:ext cx="4432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4000"/>
            <a:ext cx="4000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003300"/>
            <a:ext cx="3860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1485900" y="2159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Universal Approximation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899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Function Approximations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419100" y="2984500"/>
            <a:ext cx="7315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4800">
                <a:solidFill>
                  <a:srgbClr val="9933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Learning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914400"/>
            <a:ext cx="6629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Gradient Descent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60400"/>
            <a:ext cx="64643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Local Minima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47700"/>
            <a:ext cx="6477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Backward-Error Propagation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419100" y="2984500"/>
            <a:ext cx="7315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4800">
                <a:solidFill>
                  <a:srgbClr val="9933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Dynamic Networks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500"/>
            <a:ext cx="78867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Dynamic Networks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90600"/>
            <a:ext cx="8051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151765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Learning through Time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3" name="Rectangle 5"/>
          <p:cNvSpPr>
            <a:spLocks/>
          </p:cNvSpPr>
          <p:nvPr/>
        </p:nvSpPr>
        <p:spPr bwMode="auto">
          <a:xfrm>
            <a:off x="151765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Learning through Time</a:t>
            </a:r>
          </a:p>
        </p:txBody>
      </p:sp>
      <p:sp>
        <p:nvSpPr>
          <p:cNvPr id="94214" name="Rectangle 6"/>
          <p:cNvSpPr>
            <a:spLocks/>
          </p:cNvSpPr>
          <p:nvPr/>
        </p:nvSpPr>
        <p:spPr bwMode="auto">
          <a:xfrm>
            <a:off x="1854200" y="1079500"/>
            <a:ext cx="1822450" cy="15938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rot="10800000" flipH="1">
            <a:off x="2082800" y="2882900"/>
            <a:ext cx="2297113" cy="229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6" name="Rectangle 8"/>
          <p:cNvSpPr>
            <a:spLocks/>
          </p:cNvSpPr>
          <p:nvPr/>
        </p:nvSpPr>
        <p:spPr bwMode="auto">
          <a:xfrm>
            <a:off x="1854200" y="3327400"/>
            <a:ext cx="2736850" cy="15875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7" name="Rectangle 9"/>
          <p:cNvSpPr>
            <a:spLocks/>
          </p:cNvSpPr>
          <p:nvPr/>
        </p:nvSpPr>
        <p:spPr bwMode="auto">
          <a:xfrm>
            <a:off x="5016500" y="4914900"/>
            <a:ext cx="914400" cy="457200"/>
          </a:xfrm>
          <a:prstGeom prst="rect">
            <a:avLst/>
          </a:prstGeom>
          <a:solidFill>
            <a:srgbClr val="3366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8" name="AutoShape 10"/>
          <p:cNvSpPr>
            <a:spLocks/>
          </p:cNvSpPr>
          <p:nvPr/>
        </p:nvSpPr>
        <p:spPr bwMode="auto">
          <a:xfrm rot="2100000">
            <a:off x="5727700" y="3771900"/>
            <a:ext cx="120650" cy="11874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9" name="AutoShape 11"/>
          <p:cNvSpPr>
            <a:spLocks/>
          </p:cNvSpPr>
          <p:nvPr/>
        </p:nvSpPr>
        <p:spPr bwMode="auto">
          <a:xfrm>
            <a:off x="5359400" y="4686300"/>
            <a:ext cx="241300" cy="228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0" y="10800"/>
                </a:lnTo>
                <a:cubicBezTo>
                  <a:pt x="142" y="5100"/>
                  <a:pt x="4747" y="0"/>
                  <a:pt x="10232" y="0"/>
                </a:cubicBezTo>
                <a:cubicBezTo>
                  <a:pt x="15916" y="0"/>
                  <a:pt x="21600" y="4650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00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rot="10800000" flipH="1">
            <a:off x="5480050" y="3790950"/>
            <a:ext cx="0" cy="1022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1" name="AutoShape 13"/>
          <p:cNvSpPr>
            <a:spLocks/>
          </p:cNvSpPr>
          <p:nvPr/>
        </p:nvSpPr>
        <p:spPr bwMode="auto">
          <a:xfrm>
            <a:off x="5486400" y="4000500"/>
            <a:ext cx="415925" cy="141288"/>
          </a:xfrm>
          <a:custGeom>
            <a:avLst/>
            <a:gdLst/>
            <a:ahLst/>
            <a:cxnLst/>
            <a:rect l="0" t="0" r="r" b="b"/>
            <a:pathLst>
              <a:path w="21600" h="21452">
                <a:moveTo>
                  <a:pt x="0" y="1"/>
                </a:moveTo>
                <a:cubicBezTo>
                  <a:pt x="0" y="1"/>
                  <a:pt x="6709" y="-148"/>
                  <a:pt x="10800" y="3783"/>
                </a:cubicBezTo>
                <a:cubicBezTo>
                  <a:pt x="15260" y="8086"/>
                  <a:pt x="21600" y="21452"/>
                  <a:pt x="21600" y="21452"/>
                </a:cubicBez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2" name="AutoShape 14"/>
          <p:cNvSpPr>
            <a:spLocks/>
          </p:cNvSpPr>
          <p:nvPr/>
        </p:nvSpPr>
        <p:spPr bwMode="auto">
          <a:xfrm>
            <a:off x="5854700" y="4102100"/>
            <a:ext cx="71438" cy="5238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9903"/>
                </a:lnTo>
                <a:lnTo>
                  <a:pt x="5467" y="0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3" name="Oval 15"/>
          <p:cNvSpPr>
            <a:spLocks/>
          </p:cNvSpPr>
          <p:nvPr/>
        </p:nvSpPr>
        <p:spPr bwMode="auto">
          <a:xfrm>
            <a:off x="5118100" y="5257800"/>
            <a:ext cx="177800" cy="177800"/>
          </a:xfrm>
          <a:prstGeom prst="ellipse">
            <a:avLst/>
          </a:prstGeom>
          <a:solidFill>
            <a:srgbClr val="0000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4" name="Oval 16"/>
          <p:cNvSpPr>
            <a:spLocks/>
          </p:cNvSpPr>
          <p:nvPr/>
        </p:nvSpPr>
        <p:spPr bwMode="auto">
          <a:xfrm>
            <a:off x="5626100" y="5257800"/>
            <a:ext cx="177800" cy="177800"/>
          </a:xfrm>
          <a:prstGeom prst="ellipse">
            <a:avLst/>
          </a:prstGeom>
          <a:solidFill>
            <a:srgbClr val="0000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5" name="Oval 17"/>
          <p:cNvSpPr>
            <a:spLocks/>
          </p:cNvSpPr>
          <p:nvPr/>
        </p:nvSpPr>
        <p:spPr bwMode="auto">
          <a:xfrm>
            <a:off x="5194300" y="5346700"/>
            <a:ext cx="19050" cy="190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6" name="Oval 18"/>
          <p:cNvSpPr>
            <a:spLocks/>
          </p:cNvSpPr>
          <p:nvPr/>
        </p:nvSpPr>
        <p:spPr bwMode="auto">
          <a:xfrm>
            <a:off x="5702300" y="5346700"/>
            <a:ext cx="19050" cy="190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7" name="Oval 19"/>
          <p:cNvSpPr>
            <a:spLocks/>
          </p:cNvSpPr>
          <p:nvPr/>
        </p:nvSpPr>
        <p:spPr bwMode="auto">
          <a:xfrm>
            <a:off x="5422900" y="4762500"/>
            <a:ext cx="111125" cy="112713"/>
          </a:xfrm>
          <a:prstGeom prst="ellipse">
            <a:avLst/>
          </a:prstGeom>
          <a:solidFill>
            <a:srgbClr val="88888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8" name="Rectangle 20"/>
          <p:cNvSpPr>
            <a:spLocks/>
          </p:cNvSpPr>
          <p:nvPr/>
        </p:nvSpPr>
        <p:spPr bwMode="auto">
          <a:xfrm>
            <a:off x="5616575" y="3686175"/>
            <a:ext cx="215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cs typeface="Lucida Grande" charset="0"/>
                <a:sym typeface="Symbol" charset="0"/>
              </a:rPr>
              <a:t>q</a:t>
            </a: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1752600" y="5435600"/>
            <a:ext cx="455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0" name="Rectangle 22"/>
          <p:cNvSpPr>
            <a:spLocks/>
          </p:cNvSpPr>
          <p:nvPr/>
        </p:nvSpPr>
        <p:spPr bwMode="auto">
          <a:xfrm>
            <a:off x="1739900" y="5435600"/>
            <a:ext cx="4572000" cy="190500"/>
          </a:xfrm>
          <a:prstGeom prst="rect">
            <a:avLst/>
          </a:prstGeom>
          <a:solidFill>
            <a:srgbClr val="99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>
            <a:off x="4025900" y="5664200"/>
            <a:ext cx="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>
            <a:off x="5232400" y="5664200"/>
            <a:ext cx="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4025900" y="58293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 flipH="1">
            <a:off x="4940300" y="5829300"/>
            <a:ext cx="27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5" name="AutoShape 27"/>
          <p:cNvSpPr>
            <a:spLocks/>
          </p:cNvSpPr>
          <p:nvPr/>
        </p:nvSpPr>
        <p:spPr bwMode="auto">
          <a:xfrm>
            <a:off x="5105400" y="5803900"/>
            <a:ext cx="127000" cy="5238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1469"/>
                </a:moveTo>
                <a:lnTo>
                  <a:pt x="0" y="21600"/>
                </a:lnTo>
                <a:lnTo>
                  <a:pt x="903" y="0"/>
                </a:lnTo>
                <a:lnTo>
                  <a:pt x="21600" y="11469"/>
                </a:lnTo>
                <a:close/>
                <a:moveTo>
                  <a:pt x="21600" y="11469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 flipH="1">
            <a:off x="4775200" y="514350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7" name="AutoShape 29"/>
          <p:cNvSpPr>
            <a:spLocks/>
          </p:cNvSpPr>
          <p:nvPr/>
        </p:nvSpPr>
        <p:spPr bwMode="auto">
          <a:xfrm>
            <a:off x="4902200" y="5105400"/>
            <a:ext cx="114300" cy="603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1340"/>
                </a:moveTo>
                <a:lnTo>
                  <a:pt x="0" y="21600"/>
                </a:lnTo>
                <a:lnTo>
                  <a:pt x="741" y="0"/>
                </a:lnTo>
                <a:lnTo>
                  <a:pt x="21600" y="11340"/>
                </a:lnTo>
                <a:close/>
                <a:moveTo>
                  <a:pt x="21600" y="1134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8" name="Rectangle 30"/>
          <p:cNvSpPr>
            <a:spLocks/>
          </p:cNvSpPr>
          <p:nvPr/>
        </p:nvSpPr>
        <p:spPr bwMode="auto">
          <a:xfrm>
            <a:off x="4327525" y="506095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±F</a:t>
            </a:r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 flipH="1">
            <a:off x="1511300" y="2438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0" name="Line 32"/>
          <p:cNvSpPr>
            <a:spLocks noChangeShapeType="1"/>
          </p:cNvSpPr>
          <p:nvPr/>
        </p:nvSpPr>
        <p:spPr bwMode="auto">
          <a:xfrm flipH="1">
            <a:off x="2413000" y="1524000"/>
            <a:ext cx="12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1" name="Rectangle 33"/>
          <p:cNvSpPr>
            <a:spLocks/>
          </p:cNvSpPr>
          <p:nvPr/>
        </p:nvSpPr>
        <p:spPr bwMode="auto">
          <a:xfrm>
            <a:off x="6311900" y="4953000"/>
            <a:ext cx="673100" cy="673100"/>
          </a:xfrm>
          <a:prstGeom prst="rect">
            <a:avLst/>
          </a:prstGeom>
          <a:solidFill>
            <a:srgbClr val="99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42" name="Rectangle 34"/>
          <p:cNvSpPr>
            <a:spLocks/>
          </p:cNvSpPr>
          <p:nvPr/>
        </p:nvSpPr>
        <p:spPr bwMode="auto">
          <a:xfrm>
            <a:off x="1066800" y="4953000"/>
            <a:ext cx="673100" cy="673100"/>
          </a:xfrm>
          <a:prstGeom prst="rect">
            <a:avLst/>
          </a:prstGeom>
          <a:solidFill>
            <a:srgbClr val="99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43" name="Rectangle 35"/>
          <p:cNvSpPr>
            <a:spLocks/>
          </p:cNvSpPr>
          <p:nvPr/>
        </p:nvSpPr>
        <p:spPr bwMode="auto">
          <a:xfrm>
            <a:off x="466725" y="4556125"/>
            <a:ext cx="215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cs typeface="Lucida Grande" charset="0"/>
                <a:sym typeface="Symbol" charset="0"/>
              </a:rPr>
              <a:t>q</a:t>
            </a:r>
          </a:p>
        </p:txBody>
      </p:sp>
      <p:sp>
        <p:nvSpPr>
          <p:cNvPr id="94244" name="Rectangle 36"/>
          <p:cNvSpPr>
            <a:spLocks/>
          </p:cNvSpPr>
          <p:nvPr/>
        </p:nvSpPr>
        <p:spPr bwMode="auto">
          <a:xfrm>
            <a:off x="92075" y="4540250"/>
            <a:ext cx="20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</a:p>
        </p:txBody>
      </p:sp>
      <p:sp>
        <p:nvSpPr>
          <p:cNvPr id="94245" name="Rectangle 37"/>
          <p:cNvSpPr>
            <a:spLocks/>
          </p:cNvSpPr>
          <p:nvPr/>
        </p:nvSpPr>
        <p:spPr bwMode="auto">
          <a:xfrm>
            <a:off x="660400" y="1435100"/>
            <a:ext cx="171450" cy="17145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46" name="Rectangle 38"/>
          <p:cNvSpPr>
            <a:spLocks/>
          </p:cNvSpPr>
          <p:nvPr/>
        </p:nvSpPr>
        <p:spPr bwMode="auto">
          <a:xfrm>
            <a:off x="660400" y="1612900"/>
            <a:ext cx="171450" cy="171450"/>
          </a:xfrm>
          <a:prstGeom prst="rect">
            <a:avLst/>
          </a:prstGeom>
          <a:solidFill>
            <a:srgbClr val="66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47" name="Rectangle 39"/>
          <p:cNvSpPr>
            <a:spLocks/>
          </p:cNvSpPr>
          <p:nvPr/>
        </p:nvSpPr>
        <p:spPr bwMode="auto">
          <a:xfrm>
            <a:off x="660400" y="1778000"/>
            <a:ext cx="171450" cy="17145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48" name="Rectangle 40"/>
          <p:cNvSpPr>
            <a:spLocks/>
          </p:cNvSpPr>
          <p:nvPr/>
        </p:nvSpPr>
        <p:spPr bwMode="auto">
          <a:xfrm>
            <a:off x="660400" y="1955800"/>
            <a:ext cx="171450" cy="171450"/>
          </a:xfrm>
          <a:prstGeom prst="rect">
            <a:avLst/>
          </a:prstGeom>
          <a:solidFill>
            <a:srgbClr val="66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49" name="Rectangle 41"/>
          <p:cNvSpPr>
            <a:spLocks/>
          </p:cNvSpPr>
          <p:nvPr/>
        </p:nvSpPr>
        <p:spPr bwMode="auto">
          <a:xfrm>
            <a:off x="660400" y="2120900"/>
            <a:ext cx="171450" cy="17145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50" name="Rectangle 42"/>
          <p:cNvSpPr>
            <a:spLocks/>
          </p:cNvSpPr>
          <p:nvPr/>
        </p:nvSpPr>
        <p:spPr bwMode="auto">
          <a:xfrm>
            <a:off x="660400" y="2298700"/>
            <a:ext cx="171450" cy="171450"/>
          </a:xfrm>
          <a:prstGeom prst="rect">
            <a:avLst/>
          </a:prstGeom>
          <a:solidFill>
            <a:srgbClr val="66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51" name="Rectangle 43"/>
          <p:cNvSpPr>
            <a:spLocks/>
          </p:cNvSpPr>
          <p:nvPr/>
        </p:nvSpPr>
        <p:spPr bwMode="auto">
          <a:xfrm>
            <a:off x="660400" y="2463800"/>
            <a:ext cx="171450" cy="17145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52" name="Rectangle 44"/>
          <p:cNvSpPr>
            <a:spLocks/>
          </p:cNvSpPr>
          <p:nvPr/>
        </p:nvSpPr>
        <p:spPr bwMode="auto">
          <a:xfrm>
            <a:off x="660400" y="2641600"/>
            <a:ext cx="171450" cy="171450"/>
          </a:xfrm>
          <a:prstGeom prst="rect">
            <a:avLst/>
          </a:prstGeom>
          <a:solidFill>
            <a:srgbClr val="66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53" name="Rectangle 45"/>
          <p:cNvSpPr>
            <a:spLocks/>
          </p:cNvSpPr>
          <p:nvPr/>
        </p:nvSpPr>
        <p:spPr bwMode="auto">
          <a:xfrm>
            <a:off x="660400" y="2806700"/>
            <a:ext cx="171450" cy="17145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54" name="Rectangle 46"/>
          <p:cNvSpPr>
            <a:spLocks/>
          </p:cNvSpPr>
          <p:nvPr/>
        </p:nvSpPr>
        <p:spPr bwMode="auto">
          <a:xfrm>
            <a:off x="660400" y="2984500"/>
            <a:ext cx="171450" cy="171450"/>
          </a:xfrm>
          <a:prstGeom prst="rect">
            <a:avLst/>
          </a:prstGeom>
          <a:solidFill>
            <a:srgbClr val="66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55" name="Rectangle 47"/>
          <p:cNvSpPr>
            <a:spLocks/>
          </p:cNvSpPr>
          <p:nvPr/>
        </p:nvSpPr>
        <p:spPr bwMode="auto">
          <a:xfrm>
            <a:off x="660400" y="3149600"/>
            <a:ext cx="171450" cy="17145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56" name="Rectangle 48"/>
          <p:cNvSpPr>
            <a:spLocks/>
          </p:cNvSpPr>
          <p:nvPr/>
        </p:nvSpPr>
        <p:spPr bwMode="auto">
          <a:xfrm>
            <a:off x="660400" y="3327400"/>
            <a:ext cx="171450" cy="171450"/>
          </a:xfrm>
          <a:prstGeom prst="rect">
            <a:avLst/>
          </a:prstGeom>
          <a:solidFill>
            <a:srgbClr val="66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57" name="Rectangle 49"/>
          <p:cNvSpPr>
            <a:spLocks/>
          </p:cNvSpPr>
          <p:nvPr/>
        </p:nvSpPr>
        <p:spPr bwMode="auto">
          <a:xfrm>
            <a:off x="660400" y="3492500"/>
            <a:ext cx="171450" cy="17145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58" name="Rectangle 50"/>
          <p:cNvSpPr>
            <a:spLocks/>
          </p:cNvSpPr>
          <p:nvPr/>
        </p:nvSpPr>
        <p:spPr bwMode="auto">
          <a:xfrm>
            <a:off x="660400" y="3670300"/>
            <a:ext cx="171450" cy="171450"/>
          </a:xfrm>
          <a:prstGeom prst="rect">
            <a:avLst/>
          </a:prstGeom>
          <a:solidFill>
            <a:srgbClr val="66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59" name="Rectangle 51"/>
          <p:cNvSpPr>
            <a:spLocks/>
          </p:cNvSpPr>
          <p:nvPr/>
        </p:nvSpPr>
        <p:spPr bwMode="auto">
          <a:xfrm>
            <a:off x="660400" y="3835400"/>
            <a:ext cx="171450" cy="171450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60" name="Rectangle 52"/>
          <p:cNvSpPr>
            <a:spLocks/>
          </p:cNvSpPr>
          <p:nvPr/>
        </p:nvSpPr>
        <p:spPr bwMode="auto">
          <a:xfrm>
            <a:off x="660400" y="4013200"/>
            <a:ext cx="171450" cy="171450"/>
          </a:xfrm>
          <a:prstGeom prst="rect">
            <a:avLst/>
          </a:prstGeom>
          <a:solidFill>
            <a:srgbClr val="66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828675" y="1524000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2" name="Line 54"/>
          <p:cNvSpPr>
            <a:spLocks noChangeShapeType="1"/>
          </p:cNvSpPr>
          <p:nvPr/>
        </p:nvSpPr>
        <p:spPr bwMode="auto">
          <a:xfrm>
            <a:off x="828675" y="169862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>
            <a:off x="828675" y="187007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>
            <a:off x="828675" y="204152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5" name="Line 57"/>
          <p:cNvSpPr>
            <a:spLocks noChangeShapeType="1"/>
          </p:cNvSpPr>
          <p:nvPr/>
        </p:nvSpPr>
        <p:spPr bwMode="auto">
          <a:xfrm>
            <a:off x="828675" y="221297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6" name="Line 58"/>
          <p:cNvSpPr>
            <a:spLocks noChangeShapeType="1"/>
          </p:cNvSpPr>
          <p:nvPr/>
        </p:nvSpPr>
        <p:spPr bwMode="auto">
          <a:xfrm>
            <a:off x="828675" y="238442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7" name="Line 59"/>
          <p:cNvSpPr>
            <a:spLocks noChangeShapeType="1"/>
          </p:cNvSpPr>
          <p:nvPr/>
        </p:nvSpPr>
        <p:spPr bwMode="auto">
          <a:xfrm>
            <a:off x="828675" y="255587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8" name="Line 60"/>
          <p:cNvSpPr>
            <a:spLocks noChangeShapeType="1"/>
          </p:cNvSpPr>
          <p:nvPr/>
        </p:nvSpPr>
        <p:spPr bwMode="auto">
          <a:xfrm>
            <a:off x="828675" y="272732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9" name="Line 61"/>
          <p:cNvSpPr>
            <a:spLocks noChangeShapeType="1"/>
          </p:cNvSpPr>
          <p:nvPr/>
        </p:nvSpPr>
        <p:spPr bwMode="auto">
          <a:xfrm>
            <a:off x="828675" y="289877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70" name="Line 62"/>
          <p:cNvSpPr>
            <a:spLocks noChangeShapeType="1"/>
          </p:cNvSpPr>
          <p:nvPr/>
        </p:nvSpPr>
        <p:spPr bwMode="auto">
          <a:xfrm>
            <a:off x="828675" y="307022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71" name="Line 63"/>
          <p:cNvSpPr>
            <a:spLocks noChangeShapeType="1"/>
          </p:cNvSpPr>
          <p:nvPr/>
        </p:nvSpPr>
        <p:spPr bwMode="auto">
          <a:xfrm>
            <a:off x="828675" y="324167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72" name="Line 64"/>
          <p:cNvSpPr>
            <a:spLocks noChangeShapeType="1"/>
          </p:cNvSpPr>
          <p:nvPr/>
        </p:nvSpPr>
        <p:spPr bwMode="auto">
          <a:xfrm>
            <a:off x="828675" y="341312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>
            <a:off x="828675" y="358457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74" name="Line 66"/>
          <p:cNvSpPr>
            <a:spLocks noChangeShapeType="1"/>
          </p:cNvSpPr>
          <p:nvPr/>
        </p:nvSpPr>
        <p:spPr bwMode="auto">
          <a:xfrm>
            <a:off x="828675" y="375602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75" name="Line 67"/>
          <p:cNvSpPr>
            <a:spLocks noChangeShapeType="1"/>
          </p:cNvSpPr>
          <p:nvPr/>
        </p:nvSpPr>
        <p:spPr bwMode="auto">
          <a:xfrm>
            <a:off x="828675" y="392747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76" name="Line 68"/>
          <p:cNvSpPr>
            <a:spLocks noChangeShapeType="1"/>
          </p:cNvSpPr>
          <p:nvPr/>
        </p:nvSpPr>
        <p:spPr bwMode="auto">
          <a:xfrm>
            <a:off x="828675" y="4098925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77" name="Rectangle 69"/>
          <p:cNvSpPr>
            <a:spLocks/>
          </p:cNvSpPr>
          <p:nvPr/>
        </p:nvSpPr>
        <p:spPr bwMode="auto">
          <a:xfrm>
            <a:off x="482600" y="1435100"/>
            <a:ext cx="171450" cy="171450"/>
          </a:xfrm>
          <a:prstGeom prst="rect">
            <a:avLst/>
          </a:prstGeom>
          <a:solidFill>
            <a:srgbClr val="00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78" name="Rectangle 70"/>
          <p:cNvSpPr>
            <a:spLocks/>
          </p:cNvSpPr>
          <p:nvPr/>
        </p:nvSpPr>
        <p:spPr bwMode="auto">
          <a:xfrm>
            <a:off x="482600" y="1612900"/>
            <a:ext cx="171450" cy="171450"/>
          </a:xfrm>
          <a:prstGeom prst="rect">
            <a:avLst/>
          </a:prstGeom>
          <a:solidFill>
            <a:srgbClr val="00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79" name="Rectangle 71"/>
          <p:cNvSpPr>
            <a:spLocks/>
          </p:cNvSpPr>
          <p:nvPr/>
        </p:nvSpPr>
        <p:spPr bwMode="auto">
          <a:xfrm>
            <a:off x="482600" y="1778000"/>
            <a:ext cx="171450" cy="171450"/>
          </a:xfrm>
          <a:prstGeom prst="rect">
            <a:avLst/>
          </a:prstGeom>
          <a:solidFill>
            <a:srgbClr val="EE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80" name="Rectangle 72"/>
          <p:cNvSpPr>
            <a:spLocks/>
          </p:cNvSpPr>
          <p:nvPr/>
        </p:nvSpPr>
        <p:spPr bwMode="auto">
          <a:xfrm>
            <a:off x="482600" y="1955800"/>
            <a:ext cx="171450" cy="171450"/>
          </a:xfrm>
          <a:prstGeom prst="rect">
            <a:avLst/>
          </a:prstGeom>
          <a:solidFill>
            <a:srgbClr val="EE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81" name="Rectangle 73"/>
          <p:cNvSpPr>
            <a:spLocks/>
          </p:cNvSpPr>
          <p:nvPr/>
        </p:nvSpPr>
        <p:spPr bwMode="auto">
          <a:xfrm>
            <a:off x="482600" y="2120900"/>
            <a:ext cx="171450" cy="171450"/>
          </a:xfrm>
          <a:prstGeom prst="rect">
            <a:avLst/>
          </a:prstGeom>
          <a:solidFill>
            <a:srgbClr val="00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82" name="Rectangle 74"/>
          <p:cNvSpPr>
            <a:spLocks/>
          </p:cNvSpPr>
          <p:nvPr/>
        </p:nvSpPr>
        <p:spPr bwMode="auto">
          <a:xfrm>
            <a:off x="482600" y="2298700"/>
            <a:ext cx="171450" cy="171450"/>
          </a:xfrm>
          <a:prstGeom prst="rect">
            <a:avLst/>
          </a:prstGeom>
          <a:solidFill>
            <a:srgbClr val="00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83" name="Rectangle 75"/>
          <p:cNvSpPr>
            <a:spLocks/>
          </p:cNvSpPr>
          <p:nvPr/>
        </p:nvSpPr>
        <p:spPr bwMode="auto">
          <a:xfrm>
            <a:off x="482600" y="2463800"/>
            <a:ext cx="171450" cy="171450"/>
          </a:xfrm>
          <a:prstGeom prst="rect">
            <a:avLst/>
          </a:prstGeom>
          <a:solidFill>
            <a:srgbClr val="EE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84" name="Rectangle 76"/>
          <p:cNvSpPr>
            <a:spLocks/>
          </p:cNvSpPr>
          <p:nvPr/>
        </p:nvSpPr>
        <p:spPr bwMode="auto">
          <a:xfrm>
            <a:off x="482600" y="2641600"/>
            <a:ext cx="171450" cy="171450"/>
          </a:xfrm>
          <a:prstGeom prst="rect">
            <a:avLst/>
          </a:prstGeom>
          <a:solidFill>
            <a:srgbClr val="EE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85" name="Rectangle 77"/>
          <p:cNvSpPr>
            <a:spLocks/>
          </p:cNvSpPr>
          <p:nvPr/>
        </p:nvSpPr>
        <p:spPr bwMode="auto">
          <a:xfrm>
            <a:off x="482600" y="2806700"/>
            <a:ext cx="171450" cy="171450"/>
          </a:xfrm>
          <a:prstGeom prst="rect">
            <a:avLst/>
          </a:prstGeom>
          <a:solidFill>
            <a:srgbClr val="00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86" name="Rectangle 78"/>
          <p:cNvSpPr>
            <a:spLocks/>
          </p:cNvSpPr>
          <p:nvPr/>
        </p:nvSpPr>
        <p:spPr bwMode="auto">
          <a:xfrm>
            <a:off x="482600" y="2984500"/>
            <a:ext cx="171450" cy="171450"/>
          </a:xfrm>
          <a:prstGeom prst="rect">
            <a:avLst/>
          </a:prstGeom>
          <a:solidFill>
            <a:srgbClr val="00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87" name="Rectangle 79"/>
          <p:cNvSpPr>
            <a:spLocks/>
          </p:cNvSpPr>
          <p:nvPr/>
        </p:nvSpPr>
        <p:spPr bwMode="auto">
          <a:xfrm>
            <a:off x="482600" y="3149600"/>
            <a:ext cx="171450" cy="171450"/>
          </a:xfrm>
          <a:prstGeom prst="rect">
            <a:avLst/>
          </a:prstGeom>
          <a:solidFill>
            <a:srgbClr val="EE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88" name="Rectangle 80"/>
          <p:cNvSpPr>
            <a:spLocks/>
          </p:cNvSpPr>
          <p:nvPr/>
        </p:nvSpPr>
        <p:spPr bwMode="auto">
          <a:xfrm>
            <a:off x="482600" y="3327400"/>
            <a:ext cx="171450" cy="171450"/>
          </a:xfrm>
          <a:prstGeom prst="rect">
            <a:avLst/>
          </a:prstGeom>
          <a:solidFill>
            <a:srgbClr val="EE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89" name="Rectangle 81"/>
          <p:cNvSpPr>
            <a:spLocks/>
          </p:cNvSpPr>
          <p:nvPr/>
        </p:nvSpPr>
        <p:spPr bwMode="auto">
          <a:xfrm>
            <a:off x="482600" y="3492500"/>
            <a:ext cx="171450" cy="171450"/>
          </a:xfrm>
          <a:prstGeom prst="rect">
            <a:avLst/>
          </a:prstGeom>
          <a:solidFill>
            <a:srgbClr val="00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90" name="Rectangle 82"/>
          <p:cNvSpPr>
            <a:spLocks/>
          </p:cNvSpPr>
          <p:nvPr/>
        </p:nvSpPr>
        <p:spPr bwMode="auto">
          <a:xfrm>
            <a:off x="482600" y="3670300"/>
            <a:ext cx="171450" cy="171450"/>
          </a:xfrm>
          <a:prstGeom prst="rect">
            <a:avLst/>
          </a:prstGeom>
          <a:solidFill>
            <a:srgbClr val="00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91" name="Rectangle 83"/>
          <p:cNvSpPr>
            <a:spLocks/>
          </p:cNvSpPr>
          <p:nvPr/>
        </p:nvSpPr>
        <p:spPr bwMode="auto">
          <a:xfrm>
            <a:off x="482600" y="3835400"/>
            <a:ext cx="171450" cy="171450"/>
          </a:xfrm>
          <a:prstGeom prst="rect">
            <a:avLst/>
          </a:prstGeom>
          <a:solidFill>
            <a:srgbClr val="EE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92" name="Rectangle 84"/>
          <p:cNvSpPr>
            <a:spLocks/>
          </p:cNvSpPr>
          <p:nvPr/>
        </p:nvSpPr>
        <p:spPr bwMode="auto">
          <a:xfrm>
            <a:off x="482600" y="4013200"/>
            <a:ext cx="171450" cy="171450"/>
          </a:xfrm>
          <a:prstGeom prst="rect">
            <a:avLst/>
          </a:prstGeom>
          <a:solidFill>
            <a:srgbClr val="EE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93" name="Rectangle 85"/>
          <p:cNvSpPr>
            <a:spLocks/>
          </p:cNvSpPr>
          <p:nvPr/>
        </p:nvSpPr>
        <p:spPr bwMode="auto">
          <a:xfrm>
            <a:off x="317500" y="1435100"/>
            <a:ext cx="171450" cy="17145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94" name="Rectangle 86"/>
          <p:cNvSpPr>
            <a:spLocks/>
          </p:cNvSpPr>
          <p:nvPr/>
        </p:nvSpPr>
        <p:spPr bwMode="auto">
          <a:xfrm>
            <a:off x="317500" y="1612900"/>
            <a:ext cx="171450" cy="17145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95" name="Rectangle 87"/>
          <p:cNvSpPr>
            <a:spLocks/>
          </p:cNvSpPr>
          <p:nvPr/>
        </p:nvSpPr>
        <p:spPr bwMode="auto">
          <a:xfrm>
            <a:off x="317500" y="1778000"/>
            <a:ext cx="171450" cy="17145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96" name="Rectangle 88"/>
          <p:cNvSpPr>
            <a:spLocks/>
          </p:cNvSpPr>
          <p:nvPr/>
        </p:nvSpPr>
        <p:spPr bwMode="auto">
          <a:xfrm>
            <a:off x="317500" y="1955800"/>
            <a:ext cx="171450" cy="17145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97" name="Rectangle 89"/>
          <p:cNvSpPr>
            <a:spLocks/>
          </p:cNvSpPr>
          <p:nvPr/>
        </p:nvSpPr>
        <p:spPr bwMode="auto">
          <a:xfrm>
            <a:off x="317500" y="2120900"/>
            <a:ext cx="171450" cy="17145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98" name="Rectangle 90"/>
          <p:cNvSpPr>
            <a:spLocks/>
          </p:cNvSpPr>
          <p:nvPr/>
        </p:nvSpPr>
        <p:spPr bwMode="auto">
          <a:xfrm>
            <a:off x="317500" y="2298700"/>
            <a:ext cx="171450" cy="17145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99" name="Rectangle 91"/>
          <p:cNvSpPr>
            <a:spLocks/>
          </p:cNvSpPr>
          <p:nvPr/>
        </p:nvSpPr>
        <p:spPr bwMode="auto">
          <a:xfrm>
            <a:off x="317500" y="2463800"/>
            <a:ext cx="171450" cy="17145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00" name="Rectangle 92"/>
          <p:cNvSpPr>
            <a:spLocks/>
          </p:cNvSpPr>
          <p:nvPr/>
        </p:nvSpPr>
        <p:spPr bwMode="auto">
          <a:xfrm>
            <a:off x="317500" y="2641600"/>
            <a:ext cx="171450" cy="17145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01" name="Rectangle 93"/>
          <p:cNvSpPr>
            <a:spLocks/>
          </p:cNvSpPr>
          <p:nvPr/>
        </p:nvSpPr>
        <p:spPr bwMode="auto">
          <a:xfrm>
            <a:off x="317500" y="2806700"/>
            <a:ext cx="171450" cy="17145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02" name="Rectangle 94"/>
          <p:cNvSpPr>
            <a:spLocks/>
          </p:cNvSpPr>
          <p:nvPr/>
        </p:nvSpPr>
        <p:spPr bwMode="auto">
          <a:xfrm>
            <a:off x="317500" y="2984500"/>
            <a:ext cx="171450" cy="17145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03" name="Rectangle 95"/>
          <p:cNvSpPr>
            <a:spLocks/>
          </p:cNvSpPr>
          <p:nvPr/>
        </p:nvSpPr>
        <p:spPr bwMode="auto">
          <a:xfrm>
            <a:off x="317500" y="3149600"/>
            <a:ext cx="171450" cy="17145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04" name="Rectangle 96"/>
          <p:cNvSpPr>
            <a:spLocks/>
          </p:cNvSpPr>
          <p:nvPr/>
        </p:nvSpPr>
        <p:spPr bwMode="auto">
          <a:xfrm>
            <a:off x="317500" y="3327400"/>
            <a:ext cx="171450" cy="17145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05" name="Rectangle 97"/>
          <p:cNvSpPr>
            <a:spLocks/>
          </p:cNvSpPr>
          <p:nvPr/>
        </p:nvSpPr>
        <p:spPr bwMode="auto">
          <a:xfrm>
            <a:off x="317500" y="3492500"/>
            <a:ext cx="171450" cy="17145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06" name="Rectangle 98"/>
          <p:cNvSpPr>
            <a:spLocks/>
          </p:cNvSpPr>
          <p:nvPr/>
        </p:nvSpPr>
        <p:spPr bwMode="auto">
          <a:xfrm>
            <a:off x="317500" y="3670300"/>
            <a:ext cx="171450" cy="17145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07" name="Rectangle 99"/>
          <p:cNvSpPr>
            <a:spLocks/>
          </p:cNvSpPr>
          <p:nvPr/>
        </p:nvSpPr>
        <p:spPr bwMode="auto">
          <a:xfrm>
            <a:off x="317500" y="3835400"/>
            <a:ext cx="171450" cy="17145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08" name="Rectangle 100"/>
          <p:cNvSpPr>
            <a:spLocks/>
          </p:cNvSpPr>
          <p:nvPr/>
        </p:nvSpPr>
        <p:spPr bwMode="auto">
          <a:xfrm>
            <a:off x="317500" y="4013200"/>
            <a:ext cx="171450" cy="17145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09" name="Rectangle 101"/>
          <p:cNvSpPr>
            <a:spLocks/>
          </p:cNvSpPr>
          <p:nvPr/>
        </p:nvSpPr>
        <p:spPr bwMode="auto">
          <a:xfrm>
            <a:off x="139700" y="1435100"/>
            <a:ext cx="171450" cy="171450"/>
          </a:xfrm>
          <a:prstGeom prst="rect">
            <a:avLst/>
          </a:prstGeom>
          <a:solidFill>
            <a:srgbClr val="007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10" name="Rectangle 102"/>
          <p:cNvSpPr>
            <a:spLocks/>
          </p:cNvSpPr>
          <p:nvPr/>
        </p:nvSpPr>
        <p:spPr bwMode="auto">
          <a:xfrm>
            <a:off x="139700" y="1612900"/>
            <a:ext cx="171450" cy="171450"/>
          </a:xfrm>
          <a:prstGeom prst="rect">
            <a:avLst/>
          </a:prstGeom>
          <a:solidFill>
            <a:srgbClr val="007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11" name="Rectangle 103"/>
          <p:cNvSpPr>
            <a:spLocks/>
          </p:cNvSpPr>
          <p:nvPr/>
        </p:nvSpPr>
        <p:spPr bwMode="auto">
          <a:xfrm>
            <a:off x="139700" y="1778000"/>
            <a:ext cx="171450" cy="171450"/>
          </a:xfrm>
          <a:prstGeom prst="rect">
            <a:avLst/>
          </a:prstGeom>
          <a:solidFill>
            <a:srgbClr val="007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12" name="Rectangle 104"/>
          <p:cNvSpPr>
            <a:spLocks/>
          </p:cNvSpPr>
          <p:nvPr/>
        </p:nvSpPr>
        <p:spPr bwMode="auto">
          <a:xfrm>
            <a:off x="139700" y="1955800"/>
            <a:ext cx="171450" cy="171450"/>
          </a:xfrm>
          <a:prstGeom prst="rect">
            <a:avLst/>
          </a:prstGeom>
          <a:solidFill>
            <a:srgbClr val="007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13" name="Rectangle 105"/>
          <p:cNvSpPr>
            <a:spLocks/>
          </p:cNvSpPr>
          <p:nvPr/>
        </p:nvSpPr>
        <p:spPr bwMode="auto">
          <a:xfrm>
            <a:off x="139700" y="2120900"/>
            <a:ext cx="171450" cy="171450"/>
          </a:xfrm>
          <a:prstGeom prst="rect">
            <a:avLst/>
          </a:prstGeom>
          <a:solidFill>
            <a:srgbClr val="007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14" name="Rectangle 106"/>
          <p:cNvSpPr>
            <a:spLocks/>
          </p:cNvSpPr>
          <p:nvPr/>
        </p:nvSpPr>
        <p:spPr bwMode="auto">
          <a:xfrm>
            <a:off x="139700" y="2298700"/>
            <a:ext cx="171450" cy="171450"/>
          </a:xfrm>
          <a:prstGeom prst="rect">
            <a:avLst/>
          </a:prstGeom>
          <a:solidFill>
            <a:srgbClr val="007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15" name="Rectangle 107"/>
          <p:cNvSpPr>
            <a:spLocks/>
          </p:cNvSpPr>
          <p:nvPr/>
        </p:nvSpPr>
        <p:spPr bwMode="auto">
          <a:xfrm>
            <a:off x="139700" y="2463800"/>
            <a:ext cx="171450" cy="171450"/>
          </a:xfrm>
          <a:prstGeom prst="rect">
            <a:avLst/>
          </a:prstGeom>
          <a:solidFill>
            <a:srgbClr val="007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16" name="Rectangle 108"/>
          <p:cNvSpPr>
            <a:spLocks/>
          </p:cNvSpPr>
          <p:nvPr/>
        </p:nvSpPr>
        <p:spPr bwMode="auto">
          <a:xfrm>
            <a:off x="139700" y="2641600"/>
            <a:ext cx="171450" cy="171450"/>
          </a:xfrm>
          <a:prstGeom prst="rect">
            <a:avLst/>
          </a:prstGeom>
          <a:solidFill>
            <a:srgbClr val="007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17" name="Rectangle 109"/>
          <p:cNvSpPr>
            <a:spLocks/>
          </p:cNvSpPr>
          <p:nvPr/>
        </p:nvSpPr>
        <p:spPr bwMode="auto">
          <a:xfrm>
            <a:off x="139700" y="2806700"/>
            <a:ext cx="171450" cy="171450"/>
          </a:xfrm>
          <a:prstGeom prst="rect">
            <a:avLst/>
          </a:prstGeom>
          <a:solidFill>
            <a:srgbClr val="33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18" name="Rectangle 110"/>
          <p:cNvSpPr>
            <a:spLocks/>
          </p:cNvSpPr>
          <p:nvPr/>
        </p:nvSpPr>
        <p:spPr bwMode="auto">
          <a:xfrm>
            <a:off x="139700" y="2984500"/>
            <a:ext cx="171450" cy="171450"/>
          </a:xfrm>
          <a:prstGeom prst="rect">
            <a:avLst/>
          </a:prstGeom>
          <a:solidFill>
            <a:srgbClr val="33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19" name="Rectangle 111"/>
          <p:cNvSpPr>
            <a:spLocks/>
          </p:cNvSpPr>
          <p:nvPr/>
        </p:nvSpPr>
        <p:spPr bwMode="auto">
          <a:xfrm>
            <a:off x="139700" y="3149600"/>
            <a:ext cx="171450" cy="171450"/>
          </a:xfrm>
          <a:prstGeom prst="rect">
            <a:avLst/>
          </a:prstGeom>
          <a:solidFill>
            <a:srgbClr val="33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20" name="Rectangle 112"/>
          <p:cNvSpPr>
            <a:spLocks/>
          </p:cNvSpPr>
          <p:nvPr/>
        </p:nvSpPr>
        <p:spPr bwMode="auto">
          <a:xfrm>
            <a:off x="139700" y="3327400"/>
            <a:ext cx="171450" cy="171450"/>
          </a:xfrm>
          <a:prstGeom prst="rect">
            <a:avLst/>
          </a:prstGeom>
          <a:solidFill>
            <a:srgbClr val="33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21" name="Rectangle 113"/>
          <p:cNvSpPr>
            <a:spLocks/>
          </p:cNvSpPr>
          <p:nvPr/>
        </p:nvSpPr>
        <p:spPr bwMode="auto">
          <a:xfrm>
            <a:off x="139700" y="3492500"/>
            <a:ext cx="171450" cy="171450"/>
          </a:xfrm>
          <a:prstGeom prst="rect">
            <a:avLst/>
          </a:prstGeom>
          <a:solidFill>
            <a:srgbClr val="33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22" name="Rectangle 114"/>
          <p:cNvSpPr>
            <a:spLocks/>
          </p:cNvSpPr>
          <p:nvPr/>
        </p:nvSpPr>
        <p:spPr bwMode="auto">
          <a:xfrm>
            <a:off x="139700" y="3670300"/>
            <a:ext cx="171450" cy="171450"/>
          </a:xfrm>
          <a:prstGeom prst="rect">
            <a:avLst/>
          </a:prstGeom>
          <a:solidFill>
            <a:srgbClr val="33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23" name="Rectangle 115"/>
          <p:cNvSpPr>
            <a:spLocks/>
          </p:cNvSpPr>
          <p:nvPr/>
        </p:nvSpPr>
        <p:spPr bwMode="auto">
          <a:xfrm>
            <a:off x="139700" y="3835400"/>
            <a:ext cx="171450" cy="171450"/>
          </a:xfrm>
          <a:prstGeom prst="rect">
            <a:avLst/>
          </a:prstGeom>
          <a:solidFill>
            <a:srgbClr val="33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24" name="Rectangle 116"/>
          <p:cNvSpPr>
            <a:spLocks/>
          </p:cNvSpPr>
          <p:nvPr/>
        </p:nvSpPr>
        <p:spPr bwMode="auto">
          <a:xfrm>
            <a:off x="139700" y="4013200"/>
            <a:ext cx="171450" cy="171450"/>
          </a:xfrm>
          <a:prstGeom prst="rect">
            <a:avLst/>
          </a:prstGeom>
          <a:solidFill>
            <a:srgbClr val="33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25" name="Line 117"/>
          <p:cNvSpPr>
            <a:spLocks noChangeShapeType="1"/>
          </p:cNvSpPr>
          <p:nvPr/>
        </p:nvSpPr>
        <p:spPr bwMode="auto">
          <a:xfrm>
            <a:off x="228600" y="4191000"/>
            <a:ext cx="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26" name="Line 118"/>
          <p:cNvSpPr>
            <a:spLocks noChangeShapeType="1"/>
          </p:cNvSpPr>
          <p:nvPr/>
        </p:nvSpPr>
        <p:spPr bwMode="auto">
          <a:xfrm>
            <a:off x="400050" y="4191000"/>
            <a:ext cx="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27" name="Line 119"/>
          <p:cNvSpPr>
            <a:spLocks noChangeShapeType="1"/>
          </p:cNvSpPr>
          <p:nvPr/>
        </p:nvSpPr>
        <p:spPr bwMode="auto">
          <a:xfrm>
            <a:off x="571500" y="4184650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28" name="Line 120"/>
          <p:cNvSpPr>
            <a:spLocks noChangeShapeType="1"/>
          </p:cNvSpPr>
          <p:nvPr/>
        </p:nvSpPr>
        <p:spPr bwMode="auto">
          <a:xfrm>
            <a:off x="742950" y="4191000"/>
            <a:ext cx="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29" name="AutoShape 121"/>
          <p:cNvSpPr>
            <a:spLocks/>
          </p:cNvSpPr>
          <p:nvPr/>
        </p:nvSpPr>
        <p:spPr bwMode="auto">
          <a:xfrm>
            <a:off x="203200" y="4191000"/>
            <a:ext cx="47625" cy="101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305" y="0"/>
                </a:moveTo>
                <a:lnTo>
                  <a:pt x="21600" y="21600"/>
                </a:lnTo>
                <a:lnTo>
                  <a:pt x="0" y="20851"/>
                </a:lnTo>
                <a:lnTo>
                  <a:pt x="11305" y="0"/>
                </a:lnTo>
                <a:close/>
                <a:moveTo>
                  <a:pt x="11305" y="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30" name="AutoShape 122"/>
          <p:cNvSpPr>
            <a:spLocks/>
          </p:cNvSpPr>
          <p:nvPr/>
        </p:nvSpPr>
        <p:spPr bwMode="auto">
          <a:xfrm>
            <a:off x="381000" y="4191000"/>
            <a:ext cx="47625" cy="101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305" y="0"/>
                </a:moveTo>
                <a:lnTo>
                  <a:pt x="21600" y="21600"/>
                </a:lnTo>
                <a:lnTo>
                  <a:pt x="0" y="20851"/>
                </a:lnTo>
                <a:lnTo>
                  <a:pt x="11305" y="0"/>
                </a:lnTo>
                <a:close/>
                <a:moveTo>
                  <a:pt x="11305" y="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31" name="AutoShape 123"/>
          <p:cNvSpPr>
            <a:spLocks/>
          </p:cNvSpPr>
          <p:nvPr/>
        </p:nvSpPr>
        <p:spPr bwMode="auto">
          <a:xfrm>
            <a:off x="546100" y="4191000"/>
            <a:ext cx="47625" cy="101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305" y="0"/>
                </a:moveTo>
                <a:lnTo>
                  <a:pt x="21600" y="21600"/>
                </a:lnTo>
                <a:lnTo>
                  <a:pt x="0" y="20851"/>
                </a:lnTo>
                <a:lnTo>
                  <a:pt x="11305" y="0"/>
                </a:lnTo>
                <a:close/>
                <a:moveTo>
                  <a:pt x="11305" y="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32" name="AutoShape 124"/>
          <p:cNvSpPr>
            <a:spLocks/>
          </p:cNvSpPr>
          <p:nvPr/>
        </p:nvSpPr>
        <p:spPr bwMode="auto">
          <a:xfrm>
            <a:off x="723900" y="4191000"/>
            <a:ext cx="47625" cy="101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305" y="0"/>
                </a:moveTo>
                <a:lnTo>
                  <a:pt x="21600" y="21600"/>
                </a:lnTo>
                <a:lnTo>
                  <a:pt x="0" y="20851"/>
                </a:lnTo>
                <a:lnTo>
                  <a:pt x="11305" y="0"/>
                </a:lnTo>
                <a:close/>
                <a:moveTo>
                  <a:pt x="11305" y="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333" name="Group 125"/>
          <p:cNvGrpSpPr>
            <a:grpSpLocks/>
          </p:cNvGrpSpPr>
          <p:nvPr/>
        </p:nvGrpSpPr>
        <p:grpSpPr bwMode="auto">
          <a:xfrm>
            <a:off x="327025" y="4495800"/>
            <a:ext cx="152400" cy="406400"/>
            <a:chOff x="0" y="0"/>
            <a:chExt cx="96" cy="256"/>
          </a:xfrm>
        </p:grpSpPr>
        <p:sp>
          <p:nvSpPr>
            <p:cNvPr id="94334" name="Rectangle 126"/>
            <p:cNvSpPr>
              <a:spLocks/>
            </p:cNvSpPr>
            <p:nvPr/>
          </p:nvSpPr>
          <p:spPr bwMode="auto">
            <a:xfrm>
              <a:off x="0" y="24"/>
              <a:ext cx="9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BBBBB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x</a:t>
              </a:r>
            </a:p>
          </p:txBody>
        </p:sp>
        <p:sp>
          <p:nvSpPr>
            <p:cNvPr id="94335" name="Oval 127"/>
            <p:cNvSpPr>
              <a:spLocks/>
            </p:cNvSpPr>
            <p:nvPr/>
          </p:nvSpPr>
          <p:spPr bwMode="auto">
            <a:xfrm>
              <a:off x="34" y="0"/>
              <a:ext cx="32" cy="3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4336" name="Group 128"/>
          <p:cNvGrpSpPr>
            <a:grpSpLocks/>
          </p:cNvGrpSpPr>
          <p:nvPr/>
        </p:nvGrpSpPr>
        <p:grpSpPr bwMode="auto">
          <a:xfrm>
            <a:off x="663575" y="4445000"/>
            <a:ext cx="165100" cy="511175"/>
            <a:chOff x="0" y="0"/>
            <a:chExt cx="104" cy="322"/>
          </a:xfrm>
        </p:grpSpPr>
        <p:sp>
          <p:nvSpPr>
            <p:cNvPr id="94337" name="Rectangle 129"/>
            <p:cNvSpPr>
              <a:spLocks/>
            </p:cNvSpPr>
            <p:nvPr/>
          </p:nvSpPr>
          <p:spPr bwMode="auto">
            <a:xfrm>
              <a:off x="0" y="74"/>
              <a:ext cx="10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BBBBB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Symbol" charset="0"/>
                  <a:ea typeface="ＭＳ Ｐゴシック" charset="0"/>
                  <a:cs typeface="Lucida Grande" charset="0"/>
                  <a:sym typeface="Symbol" charset="0"/>
                </a:rPr>
                <a:t>q</a:t>
              </a:r>
            </a:p>
          </p:txBody>
        </p:sp>
        <p:sp>
          <p:nvSpPr>
            <p:cNvPr id="94338" name="Oval 130"/>
            <p:cNvSpPr>
              <a:spLocks/>
            </p:cNvSpPr>
            <p:nvPr/>
          </p:nvSpPr>
          <p:spPr bwMode="auto">
            <a:xfrm>
              <a:off x="30" y="0"/>
              <a:ext cx="32" cy="3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4339" name="Rectangle 131"/>
          <p:cNvSpPr>
            <a:spLocks/>
          </p:cNvSpPr>
          <p:nvPr/>
        </p:nvSpPr>
        <p:spPr bwMode="auto">
          <a:xfrm>
            <a:off x="76200" y="1028700"/>
            <a:ext cx="812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State</a:t>
            </a:r>
          </a:p>
        </p:txBody>
      </p:sp>
      <p:sp>
        <p:nvSpPr>
          <p:cNvPr id="94340" name="Line 132"/>
          <p:cNvSpPr>
            <a:spLocks noChangeShapeType="1"/>
          </p:cNvSpPr>
          <p:nvPr/>
        </p:nvSpPr>
        <p:spPr bwMode="auto">
          <a:xfrm>
            <a:off x="977900" y="1524000"/>
            <a:ext cx="1206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41" name="Line 133"/>
          <p:cNvSpPr>
            <a:spLocks noChangeShapeType="1"/>
          </p:cNvSpPr>
          <p:nvPr/>
        </p:nvSpPr>
        <p:spPr bwMode="auto">
          <a:xfrm>
            <a:off x="990600" y="4089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42" name="Line 134"/>
          <p:cNvSpPr>
            <a:spLocks noChangeShapeType="1"/>
          </p:cNvSpPr>
          <p:nvPr/>
        </p:nvSpPr>
        <p:spPr bwMode="auto">
          <a:xfrm rot="10800000">
            <a:off x="1511300" y="2438400"/>
            <a:ext cx="0" cy="165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43" name="Line 135"/>
          <p:cNvSpPr>
            <a:spLocks noChangeShapeType="1"/>
          </p:cNvSpPr>
          <p:nvPr/>
        </p:nvSpPr>
        <p:spPr bwMode="auto">
          <a:xfrm flipH="1">
            <a:off x="1676400" y="3771900"/>
            <a:ext cx="55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44" name="Line 136"/>
          <p:cNvSpPr>
            <a:spLocks noChangeShapeType="1"/>
          </p:cNvSpPr>
          <p:nvPr/>
        </p:nvSpPr>
        <p:spPr bwMode="auto">
          <a:xfrm rot="10800000">
            <a:off x="1663700" y="1524000"/>
            <a:ext cx="0" cy="224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45" name="Line 137"/>
          <p:cNvSpPr>
            <a:spLocks noChangeShapeType="1"/>
          </p:cNvSpPr>
          <p:nvPr/>
        </p:nvSpPr>
        <p:spPr bwMode="auto">
          <a:xfrm flipH="1">
            <a:off x="1511300" y="46863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46" name="Line 138"/>
          <p:cNvSpPr>
            <a:spLocks noChangeShapeType="1"/>
          </p:cNvSpPr>
          <p:nvPr/>
        </p:nvSpPr>
        <p:spPr bwMode="auto">
          <a:xfrm rot="10800000" flipH="1">
            <a:off x="1511300" y="401320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47" name="Oval 139"/>
          <p:cNvSpPr>
            <a:spLocks/>
          </p:cNvSpPr>
          <p:nvPr/>
        </p:nvSpPr>
        <p:spPr bwMode="auto">
          <a:xfrm>
            <a:off x="1498600" y="4076700"/>
            <a:ext cx="254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48" name="Oval 140"/>
          <p:cNvSpPr>
            <a:spLocks/>
          </p:cNvSpPr>
          <p:nvPr/>
        </p:nvSpPr>
        <p:spPr bwMode="auto">
          <a:xfrm>
            <a:off x="1651000" y="1511300"/>
            <a:ext cx="254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49" name="Rectangle 141"/>
          <p:cNvSpPr>
            <a:spLocks/>
          </p:cNvSpPr>
          <p:nvPr/>
        </p:nvSpPr>
        <p:spPr bwMode="auto">
          <a:xfrm>
            <a:off x="1016000" y="1295400"/>
            <a:ext cx="584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0 or 1</a:t>
            </a:r>
          </a:p>
        </p:txBody>
      </p:sp>
      <p:sp>
        <p:nvSpPr>
          <p:cNvPr id="94350" name="Rectangle 142"/>
          <p:cNvSpPr>
            <a:spLocks/>
          </p:cNvSpPr>
          <p:nvPr/>
        </p:nvSpPr>
        <p:spPr bwMode="auto">
          <a:xfrm>
            <a:off x="1054100" y="1473200"/>
            <a:ext cx="355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sz="2700" baseline="-3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1</a:t>
            </a:r>
          </a:p>
        </p:txBody>
      </p:sp>
      <p:sp>
        <p:nvSpPr>
          <p:cNvPr id="94351" name="Rectangle 143"/>
          <p:cNvSpPr>
            <a:spLocks/>
          </p:cNvSpPr>
          <p:nvPr/>
        </p:nvSpPr>
        <p:spPr bwMode="auto">
          <a:xfrm>
            <a:off x="1003300" y="4044950"/>
            <a:ext cx="469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sz="2700" baseline="-3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16</a:t>
            </a:r>
          </a:p>
        </p:txBody>
      </p:sp>
      <p:grpSp>
        <p:nvGrpSpPr>
          <p:cNvPr id="94352" name="Group 144"/>
          <p:cNvGrpSpPr>
            <a:grpSpLocks/>
          </p:cNvGrpSpPr>
          <p:nvPr/>
        </p:nvGrpSpPr>
        <p:grpSpPr bwMode="auto">
          <a:xfrm>
            <a:off x="1193800" y="2717800"/>
            <a:ext cx="25400" cy="215900"/>
            <a:chOff x="0" y="0"/>
            <a:chExt cx="15" cy="136"/>
          </a:xfrm>
        </p:grpSpPr>
        <p:sp>
          <p:nvSpPr>
            <p:cNvPr id="94353" name="Oval 145"/>
            <p:cNvSpPr>
              <a:spLocks/>
            </p:cNvSpPr>
            <p:nvPr/>
          </p:nvSpPr>
          <p:spPr bwMode="auto">
            <a:xfrm>
              <a:off x="0" y="0"/>
              <a:ext cx="1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354" name="Oval 146"/>
            <p:cNvSpPr>
              <a:spLocks/>
            </p:cNvSpPr>
            <p:nvPr/>
          </p:nvSpPr>
          <p:spPr bwMode="auto">
            <a:xfrm>
              <a:off x="0" y="56"/>
              <a:ext cx="15" cy="1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355" name="Oval 147"/>
            <p:cNvSpPr>
              <a:spLocks/>
            </p:cNvSpPr>
            <p:nvPr/>
          </p:nvSpPr>
          <p:spPr bwMode="auto">
            <a:xfrm>
              <a:off x="0" y="120"/>
              <a:ext cx="15" cy="1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4356" name="Line 148"/>
          <p:cNvSpPr>
            <a:spLocks noChangeShapeType="1"/>
          </p:cNvSpPr>
          <p:nvPr/>
        </p:nvSpPr>
        <p:spPr bwMode="auto">
          <a:xfrm>
            <a:off x="3340100" y="42291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57" name="Oval 149"/>
          <p:cNvSpPr>
            <a:spLocks/>
          </p:cNvSpPr>
          <p:nvPr/>
        </p:nvSpPr>
        <p:spPr bwMode="auto">
          <a:xfrm>
            <a:off x="2197100" y="3657600"/>
            <a:ext cx="228600" cy="228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58" name="Oval 150"/>
          <p:cNvSpPr>
            <a:spLocks/>
          </p:cNvSpPr>
          <p:nvPr/>
        </p:nvSpPr>
        <p:spPr bwMode="auto">
          <a:xfrm>
            <a:off x="2197100" y="4572000"/>
            <a:ext cx="228600" cy="228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59" name="Oval 151"/>
          <p:cNvSpPr>
            <a:spLocks/>
          </p:cNvSpPr>
          <p:nvPr/>
        </p:nvSpPr>
        <p:spPr bwMode="auto">
          <a:xfrm>
            <a:off x="3111500" y="4114800"/>
            <a:ext cx="228600" cy="228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360" name="Group 152"/>
          <p:cNvGrpSpPr>
            <a:grpSpLocks/>
          </p:cNvGrpSpPr>
          <p:nvPr/>
        </p:nvGrpSpPr>
        <p:grpSpPr bwMode="auto">
          <a:xfrm>
            <a:off x="2254250" y="3714750"/>
            <a:ext cx="114300" cy="114300"/>
            <a:chOff x="0" y="0"/>
            <a:chExt cx="72" cy="72"/>
          </a:xfrm>
        </p:grpSpPr>
        <p:sp>
          <p:nvSpPr>
            <p:cNvPr id="94361" name="Line 153"/>
            <p:cNvSpPr>
              <a:spLocks noChangeShapeType="1"/>
            </p:cNvSpPr>
            <p:nvPr/>
          </p:nvSpPr>
          <p:spPr bwMode="auto">
            <a:xfrm>
              <a:off x="0" y="0"/>
              <a:ext cx="71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62" name="Line 154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72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363" name="Group 155"/>
          <p:cNvGrpSpPr>
            <a:grpSpLocks/>
          </p:cNvGrpSpPr>
          <p:nvPr/>
        </p:nvGrpSpPr>
        <p:grpSpPr bwMode="auto">
          <a:xfrm>
            <a:off x="2260600" y="4629150"/>
            <a:ext cx="114300" cy="114300"/>
            <a:chOff x="0" y="0"/>
            <a:chExt cx="72" cy="72"/>
          </a:xfrm>
        </p:grpSpPr>
        <p:sp>
          <p:nvSpPr>
            <p:cNvPr id="94364" name="Line 156"/>
            <p:cNvSpPr>
              <a:spLocks noChangeShapeType="1"/>
            </p:cNvSpPr>
            <p:nvPr/>
          </p:nvSpPr>
          <p:spPr bwMode="auto">
            <a:xfrm>
              <a:off x="0" y="0"/>
              <a:ext cx="71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65" name="Line 157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72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366" name="Line 158"/>
          <p:cNvSpPr>
            <a:spLocks noChangeShapeType="1"/>
          </p:cNvSpPr>
          <p:nvPr/>
        </p:nvSpPr>
        <p:spPr bwMode="auto">
          <a:xfrm>
            <a:off x="3225800" y="4171950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67" name="Line 159"/>
          <p:cNvSpPr>
            <a:spLocks noChangeShapeType="1"/>
          </p:cNvSpPr>
          <p:nvPr/>
        </p:nvSpPr>
        <p:spPr bwMode="auto">
          <a:xfrm>
            <a:off x="3168650" y="4229100"/>
            <a:ext cx="114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68" name="Line 160"/>
          <p:cNvSpPr>
            <a:spLocks noChangeShapeType="1"/>
          </p:cNvSpPr>
          <p:nvPr/>
        </p:nvSpPr>
        <p:spPr bwMode="auto">
          <a:xfrm>
            <a:off x="2425700" y="3771900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69" name="Line 161"/>
          <p:cNvSpPr>
            <a:spLocks noChangeShapeType="1"/>
          </p:cNvSpPr>
          <p:nvPr/>
        </p:nvSpPr>
        <p:spPr bwMode="auto">
          <a:xfrm>
            <a:off x="2432050" y="4686300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70" name="Line 162"/>
          <p:cNvSpPr>
            <a:spLocks noChangeShapeType="1"/>
          </p:cNvSpPr>
          <p:nvPr/>
        </p:nvSpPr>
        <p:spPr bwMode="auto">
          <a:xfrm flipH="1">
            <a:off x="2962275" y="4191000"/>
            <a:ext cx="14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71" name="Line 163"/>
          <p:cNvSpPr>
            <a:spLocks noChangeShapeType="1"/>
          </p:cNvSpPr>
          <p:nvPr/>
        </p:nvSpPr>
        <p:spPr bwMode="auto">
          <a:xfrm flipH="1">
            <a:off x="2955925" y="4279900"/>
            <a:ext cx="155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72" name="Line 164"/>
          <p:cNvSpPr>
            <a:spLocks noChangeShapeType="1"/>
          </p:cNvSpPr>
          <p:nvPr/>
        </p:nvSpPr>
        <p:spPr bwMode="auto">
          <a:xfrm>
            <a:off x="2540000" y="3771900"/>
            <a:ext cx="4191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73" name="Line 165"/>
          <p:cNvSpPr>
            <a:spLocks noChangeShapeType="1"/>
          </p:cNvSpPr>
          <p:nvPr/>
        </p:nvSpPr>
        <p:spPr bwMode="auto">
          <a:xfrm rot="10800000" flipH="1">
            <a:off x="2546350" y="4279900"/>
            <a:ext cx="40640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74" name="Rectangle 166"/>
          <p:cNvSpPr>
            <a:spLocks/>
          </p:cNvSpPr>
          <p:nvPr/>
        </p:nvSpPr>
        <p:spPr bwMode="auto">
          <a:xfrm>
            <a:off x="2101850" y="3263900"/>
            <a:ext cx="444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w</a:t>
            </a:r>
            <a:r>
              <a:rPr lang="en-US" sz="2700" baseline="-3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1</a:t>
            </a:r>
          </a:p>
        </p:txBody>
      </p:sp>
      <p:sp>
        <p:nvSpPr>
          <p:cNvPr id="94375" name="Rectangle 167"/>
          <p:cNvSpPr>
            <a:spLocks/>
          </p:cNvSpPr>
          <p:nvPr/>
        </p:nvSpPr>
        <p:spPr bwMode="auto">
          <a:xfrm>
            <a:off x="2051050" y="4184650"/>
            <a:ext cx="558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w</a:t>
            </a:r>
            <a:r>
              <a:rPr lang="en-US" sz="2700" baseline="-3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16</a:t>
            </a:r>
          </a:p>
        </p:txBody>
      </p:sp>
      <p:sp>
        <p:nvSpPr>
          <p:cNvPr id="94376" name="Rectangle 168"/>
          <p:cNvSpPr>
            <a:spLocks/>
          </p:cNvSpPr>
          <p:nvPr/>
        </p:nvSpPr>
        <p:spPr bwMode="auto">
          <a:xfrm>
            <a:off x="2914650" y="355600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noise</a:t>
            </a:r>
          </a:p>
        </p:txBody>
      </p:sp>
      <p:sp>
        <p:nvSpPr>
          <p:cNvPr id="94377" name="Line 169"/>
          <p:cNvSpPr>
            <a:spLocks noChangeShapeType="1"/>
          </p:cNvSpPr>
          <p:nvPr/>
        </p:nvSpPr>
        <p:spPr bwMode="auto">
          <a:xfrm rot="10800000" flipH="1">
            <a:off x="3225800" y="3886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78" name="AutoShape 170"/>
          <p:cNvSpPr>
            <a:spLocks/>
          </p:cNvSpPr>
          <p:nvPr/>
        </p:nvSpPr>
        <p:spPr bwMode="auto">
          <a:xfrm>
            <a:off x="3200400" y="4000500"/>
            <a:ext cx="47625" cy="101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295" y="21600"/>
                </a:moveTo>
                <a:lnTo>
                  <a:pt x="0" y="0"/>
                </a:lnTo>
                <a:lnTo>
                  <a:pt x="21600" y="749"/>
                </a:lnTo>
                <a:lnTo>
                  <a:pt x="10295" y="21600"/>
                </a:lnTo>
                <a:close/>
                <a:moveTo>
                  <a:pt x="10295" y="2160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79" name="Rectangle 171"/>
          <p:cNvSpPr>
            <a:spLocks/>
          </p:cNvSpPr>
          <p:nvPr/>
        </p:nvSpPr>
        <p:spPr bwMode="auto">
          <a:xfrm>
            <a:off x="3422650" y="3797300"/>
            <a:ext cx="241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y</a:t>
            </a:r>
          </a:p>
        </p:txBody>
      </p:sp>
      <p:grpSp>
        <p:nvGrpSpPr>
          <p:cNvPr id="94380" name="Group 172"/>
          <p:cNvGrpSpPr>
            <a:grpSpLocks/>
          </p:cNvGrpSpPr>
          <p:nvPr/>
        </p:nvGrpSpPr>
        <p:grpSpPr bwMode="auto">
          <a:xfrm>
            <a:off x="2286000" y="3962400"/>
            <a:ext cx="25400" cy="215900"/>
            <a:chOff x="0" y="0"/>
            <a:chExt cx="15" cy="136"/>
          </a:xfrm>
        </p:grpSpPr>
        <p:sp>
          <p:nvSpPr>
            <p:cNvPr id="94381" name="Oval 173"/>
            <p:cNvSpPr>
              <a:spLocks/>
            </p:cNvSpPr>
            <p:nvPr/>
          </p:nvSpPr>
          <p:spPr bwMode="auto">
            <a:xfrm>
              <a:off x="0" y="0"/>
              <a:ext cx="1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382" name="Oval 174"/>
            <p:cNvSpPr>
              <a:spLocks/>
            </p:cNvSpPr>
            <p:nvPr/>
          </p:nvSpPr>
          <p:spPr bwMode="auto">
            <a:xfrm>
              <a:off x="0" y="56"/>
              <a:ext cx="15" cy="1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383" name="Oval 175"/>
            <p:cNvSpPr>
              <a:spLocks/>
            </p:cNvSpPr>
            <p:nvPr/>
          </p:nvSpPr>
          <p:spPr bwMode="auto">
            <a:xfrm>
              <a:off x="0" y="120"/>
              <a:ext cx="15" cy="1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4384" name="Group 176"/>
          <p:cNvGrpSpPr>
            <a:grpSpLocks/>
          </p:cNvGrpSpPr>
          <p:nvPr/>
        </p:nvGrpSpPr>
        <p:grpSpPr bwMode="auto">
          <a:xfrm>
            <a:off x="3911600" y="4000500"/>
            <a:ext cx="457200" cy="457200"/>
            <a:chOff x="0" y="0"/>
            <a:chExt cx="288" cy="288"/>
          </a:xfrm>
        </p:grpSpPr>
        <p:sp>
          <p:nvSpPr>
            <p:cNvPr id="94385" name="Line 177"/>
            <p:cNvSpPr>
              <a:spLocks noChangeShapeType="1"/>
            </p:cNvSpPr>
            <p:nvPr/>
          </p:nvSpPr>
          <p:spPr bwMode="auto">
            <a:xfrm>
              <a:off x="0" y="144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86" name="Line 178"/>
            <p:cNvSpPr>
              <a:spLocks noChangeShapeType="1"/>
            </p:cNvSpPr>
            <p:nvPr/>
          </p:nvSpPr>
          <p:spPr bwMode="auto">
            <a:xfrm rot="10800000">
              <a:off x="144" y="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87" name="AutoShape 179"/>
            <p:cNvSpPr>
              <a:spLocks/>
            </p:cNvSpPr>
            <p:nvPr/>
          </p:nvSpPr>
          <p:spPr bwMode="auto">
            <a:xfrm>
              <a:off x="0" y="72"/>
              <a:ext cx="288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0800" y="21600"/>
                  </a:lnTo>
                  <a:lnTo>
                    <a:pt x="10800" y="0"/>
                  </a:lnTo>
                  <a:lnTo>
                    <a:pt x="2160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4388" name="Rectangle 180"/>
          <p:cNvSpPr>
            <a:spLocks/>
          </p:cNvSpPr>
          <p:nvPr/>
        </p:nvSpPr>
        <p:spPr bwMode="auto">
          <a:xfrm>
            <a:off x="3797300" y="3886200"/>
            <a:ext cx="6858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89" name="Line 181"/>
          <p:cNvSpPr>
            <a:spLocks noChangeShapeType="1"/>
          </p:cNvSpPr>
          <p:nvPr/>
        </p:nvSpPr>
        <p:spPr bwMode="auto">
          <a:xfrm>
            <a:off x="5943600" y="258445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90" name="AutoShape 182"/>
          <p:cNvSpPr>
            <a:spLocks/>
          </p:cNvSpPr>
          <p:nvPr/>
        </p:nvSpPr>
        <p:spPr bwMode="auto">
          <a:xfrm>
            <a:off x="5943600" y="2565400"/>
            <a:ext cx="127000" cy="460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1107"/>
                </a:moveTo>
                <a:lnTo>
                  <a:pt x="21600" y="21600"/>
                </a:lnTo>
                <a:lnTo>
                  <a:pt x="21136" y="0"/>
                </a:lnTo>
                <a:lnTo>
                  <a:pt x="0" y="11107"/>
                </a:lnTo>
                <a:close/>
                <a:moveTo>
                  <a:pt x="0" y="11107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91" name="AutoShape 183"/>
          <p:cNvSpPr>
            <a:spLocks/>
          </p:cNvSpPr>
          <p:nvPr/>
        </p:nvSpPr>
        <p:spPr bwMode="auto">
          <a:xfrm>
            <a:off x="1727200" y="4660900"/>
            <a:ext cx="127000" cy="460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1107"/>
                </a:moveTo>
                <a:lnTo>
                  <a:pt x="0" y="21600"/>
                </a:lnTo>
                <a:lnTo>
                  <a:pt x="464" y="0"/>
                </a:lnTo>
                <a:lnTo>
                  <a:pt x="21600" y="11107"/>
                </a:lnTo>
                <a:close/>
                <a:moveTo>
                  <a:pt x="21600" y="11107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92" name="AutoShape 184"/>
          <p:cNvSpPr>
            <a:spLocks/>
          </p:cNvSpPr>
          <p:nvPr/>
        </p:nvSpPr>
        <p:spPr bwMode="auto">
          <a:xfrm>
            <a:off x="1739900" y="3759200"/>
            <a:ext cx="127000" cy="460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1107"/>
                </a:moveTo>
                <a:lnTo>
                  <a:pt x="0" y="21600"/>
                </a:lnTo>
                <a:lnTo>
                  <a:pt x="464" y="0"/>
                </a:lnTo>
                <a:lnTo>
                  <a:pt x="21600" y="11107"/>
                </a:lnTo>
                <a:close/>
                <a:moveTo>
                  <a:pt x="21600" y="11107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93" name="AutoShape 185"/>
          <p:cNvSpPr>
            <a:spLocks/>
          </p:cNvSpPr>
          <p:nvPr/>
        </p:nvSpPr>
        <p:spPr bwMode="auto">
          <a:xfrm>
            <a:off x="1727200" y="2413000"/>
            <a:ext cx="127000" cy="460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1107"/>
                </a:moveTo>
                <a:lnTo>
                  <a:pt x="0" y="21600"/>
                </a:lnTo>
                <a:lnTo>
                  <a:pt x="464" y="0"/>
                </a:lnTo>
                <a:lnTo>
                  <a:pt x="21600" y="11107"/>
                </a:lnTo>
                <a:close/>
                <a:moveTo>
                  <a:pt x="21600" y="11107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94" name="AutoShape 186"/>
          <p:cNvSpPr>
            <a:spLocks/>
          </p:cNvSpPr>
          <p:nvPr/>
        </p:nvSpPr>
        <p:spPr bwMode="auto">
          <a:xfrm>
            <a:off x="1739900" y="1511300"/>
            <a:ext cx="127000" cy="460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1107"/>
                </a:moveTo>
                <a:lnTo>
                  <a:pt x="0" y="21600"/>
                </a:lnTo>
                <a:lnTo>
                  <a:pt x="464" y="0"/>
                </a:lnTo>
                <a:lnTo>
                  <a:pt x="21600" y="11107"/>
                </a:lnTo>
                <a:close/>
                <a:moveTo>
                  <a:pt x="21600" y="11107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395" name="Oval 187"/>
          <p:cNvSpPr>
            <a:spLocks/>
          </p:cNvSpPr>
          <p:nvPr/>
        </p:nvSpPr>
        <p:spPr bwMode="auto">
          <a:xfrm>
            <a:off x="2184400" y="1409700"/>
            <a:ext cx="228600" cy="228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396" name="Group 188"/>
          <p:cNvGrpSpPr>
            <a:grpSpLocks/>
          </p:cNvGrpSpPr>
          <p:nvPr/>
        </p:nvGrpSpPr>
        <p:grpSpPr bwMode="auto">
          <a:xfrm>
            <a:off x="2247900" y="1473200"/>
            <a:ext cx="114300" cy="114300"/>
            <a:chOff x="0" y="0"/>
            <a:chExt cx="72" cy="72"/>
          </a:xfrm>
        </p:grpSpPr>
        <p:sp>
          <p:nvSpPr>
            <p:cNvPr id="94397" name="Line 189"/>
            <p:cNvSpPr>
              <a:spLocks noChangeShapeType="1"/>
            </p:cNvSpPr>
            <p:nvPr/>
          </p:nvSpPr>
          <p:spPr bwMode="auto">
            <a:xfrm>
              <a:off x="0" y="0"/>
              <a:ext cx="71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98" name="Line 19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72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399" name="Group 191"/>
          <p:cNvGrpSpPr>
            <a:grpSpLocks/>
          </p:cNvGrpSpPr>
          <p:nvPr/>
        </p:nvGrpSpPr>
        <p:grpSpPr bwMode="auto">
          <a:xfrm>
            <a:off x="2197100" y="2324100"/>
            <a:ext cx="228600" cy="228600"/>
            <a:chOff x="0" y="0"/>
            <a:chExt cx="144" cy="144"/>
          </a:xfrm>
        </p:grpSpPr>
        <p:sp>
          <p:nvSpPr>
            <p:cNvPr id="94400" name="Oval 192"/>
            <p:cNvSpPr>
              <a:spLocks/>
            </p:cNvSpPr>
            <p:nvPr/>
          </p:nvSpPr>
          <p:spPr bwMode="auto">
            <a:xfrm>
              <a:off x="0" y="0"/>
              <a:ext cx="144" cy="1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4401" name="Group 193"/>
            <p:cNvGrpSpPr>
              <a:grpSpLocks/>
            </p:cNvGrpSpPr>
            <p:nvPr/>
          </p:nvGrpSpPr>
          <p:grpSpPr bwMode="auto">
            <a:xfrm>
              <a:off x="36" y="40"/>
              <a:ext cx="72" cy="72"/>
              <a:chOff x="0" y="0"/>
              <a:chExt cx="72" cy="72"/>
            </a:xfrm>
          </p:grpSpPr>
          <p:sp>
            <p:nvSpPr>
              <p:cNvPr id="94402" name="Line 194"/>
              <p:cNvSpPr>
                <a:spLocks noChangeShapeType="1"/>
              </p:cNvSpPr>
              <p:nvPr/>
            </p:nvSpPr>
            <p:spPr bwMode="auto">
              <a:xfrm>
                <a:off x="0" y="0"/>
                <a:ext cx="71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3" name="Line 19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72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404" name="Group 196"/>
          <p:cNvGrpSpPr>
            <a:grpSpLocks/>
          </p:cNvGrpSpPr>
          <p:nvPr/>
        </p:nvGrpSpPr>
        <p:grpSpPr bwMode="auto">
          <a:xfrm>
            <a:off x="3098800" y="1866900"/>
            <a:ext cx="228600" cy="228600"/>
            <a:chOff x="0" y="0"/>
            <a:chExt cx="144" cy="144"/>
          </a:xfrm>
        </p:grpSpPr>
        <p:sp>
          <p:nvSpPr>
            <p:cNvPr id="94405" name="Oval 197"/>
            <p:cNvSpPr>
              <a:spLocks/>
            </p:cNvSpPr>
            <p:nvPr/>
          </p:nvSpPr>
          <p:spPr bwMode="auto">
            <a:xfrm>
              <a:off x="0" y="0"/>
              <a:ext cx="144" cy="1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406" name="Line 198"/>
            <p:cNvSpPr>
              <a:spLocks noChangeShapeType="1"/>
            </p:cNvSpPr>
            <p:nvPr/>
          </p:nvSpPr>
          <p:spPr bwMode="auto">
            <a:xfrm>
              <a:off x="76" y="40"/>
              <a:ext cx="0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07" name="Line 199"/>
            <p:cNvSpPr>
              <a:spLocks noChangeShapeType="1"/>
            </p:cNvSpPr>
            <p:nvPr/>
          </p:nvSpPr>
          <p:spPr bwMode="auto">
            <a:xfrm>
              <a:off x="40" y="76"/>
              <a:ext cx="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408" name="Line 200"/>
          <p:cNvSpPr>
            <a:spLocks noChangeShapeType="1"/>
          </p:cNvSpPr>
          <p:nvPr/>
        </p:nvSpPr>
        <p:spPr bwMode="auto">
          <a:xfrm>
            <a:off x="2419350" y="1530350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09" name="Line 201"/>
          <p:cNvSpPr>
            <a:spLocks noChangeShapeType="1"/>
          </p:cNvSpPr>
          <p:nvPr/>
        </p:nvSpPr>
        <p:spPr bwMode="auto">
          <a:xfrm>
            <a:off x="2425700" y="2444750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10" name="Line 202"/>
          <p:cNvSpPr>
            <a:spLocks noChangeShapeType="1"/>
          </p:cNvSpPr>
          <p:nvPr/>
        </p:nvSpPr>
        <p:spPr bwMode="auto">
          <a:xfrm flipH="1">
            <a:off x="2955925" y="1949450"/>
            <a:ext cx="14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11" name="Line 203"/>
          <p:cNvSpPr>
            <a:spLocks noChangeShapeType="1"/>
          </p:cNvSpPr>
          <p:nvPr/>
        </p:nvSpPr>
        <p:spPr bwMode="auto">
          <a:xfrm flipH="1">
            <a:off x="2949575" y="2038350"/>
            <a:ext cx="155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12" name="Line 204"/>
          <p:cNvSpPr>
            <a:spLocks noChangeShapeType="1"/>
          </p:cNvSpPr>
          <p:nvPr/>
        </p:nvSpPr>
        <p:spPr bwMode="auto">
          <a:xfrm>
            <a:off x="2533650" y="1530350"/>
            <a:ext cx="4191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13" name="Line 205"/>
          <p:cNvSpPr>
            <a:spLocks noChangeShapeType="1"/>
          </p:cNvSpPr>
          <p:nvPr/>
        </p:nvSpPr>
        <p:spPr bwMode="auto">
          <a:xfrm rot="10800000" flipH="1">
            <a:off x="2540000" y="2038350"/>
            <a:ext cx="40640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14" name="Rectangle 206"/>
          <p:cNvSpPr>
            <a:spLocks/>
          </p:cNvSpPr>
          <p:nvPr/>
        </p:nvSpPr>
        <p:spPr bwMode="auto">
          <a:xfrm>
            <a:off x="2139950" y="1022350"/>
            <a:ext cx="355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v</a:t>
            </a:r>
            <a:r>
              <a:rPr lang="en-US" sz="2700" baseline="-3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1</a:t>
            </a:r>
          </a:p>
        </p:txBody>
      </p:sp>
      <p:sp>
        <p:nvSpPr>
          <p:cNvPr id="94415" name="Rectangle 207"/>
          <p:cNvSpPr>
            <a:spLocks/>
          </p:cNvSpPr>
          <p:nvPr/>
        </p:nvSpPr>
        <p:spPr bwMode="auto">
          <a:xfrm>
            <a:off x="2089150" y="1943100"/>
            <a:ext cx="469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v</a:t>
            </a:r>
            <a:r>
              <a:rPr lang="en-US" sz="2700" baseline="-33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16</a:t>
            </a:r>
          </a:p>
        </p:txBody>
      </p:sp>
      <p:sp>
        <p:nvSpPr>
          <p:cNvPr id="94416" name="Rectangle 208"/>
          <p:cNvSpPr>
            <a:spLocks/>
          </p:cNvSpPr>
          <p:nvPr/>
        </p:nvSpPr>
        <p:spPr bwMode="auto">
          <a:xfrm>
            <a:off x="2908300" y="131445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noise</a:t>
            </a:r>
          </a:p>
        </p:txBody>
      </p:sp>
      <p:sp>
        <p:nvSpPr>
          <p:cNvPr id="94417" name="Line 209"/>
          <p:cNvSpPr>
            <a:spLocks noChangeShapeType="1"/>
          </p:cNvSpPr>
          <p:nvPr/>
        </p:nvSpPr>
        <p:spPr bwMode="auto">
          <a:xfrm rot="10800000" flipH="1">
            <a:off x="3219450" y="16446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18" name="AutoShape 210"/>
          <p:cNvSpPr>
            <a:spLocks/>
          </p:cNvSpPr>
          <p:nvPr/>
        </p:nvSpPr>
        <p:spPr bwMode="auto">
          <a:xfrm>
            <a:off x="3200400" y="1765300"/>
            <a:ext cx="47625" cy="101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295" y="21600"/>
                </a:moveTo>
                <a:lnTo>
                  <a:pt x="0" y="0"/>
                </a:lnTo>
                <a:lnTo>
                  <a:pt x="21600" y="749"/>
                </a:lnTo>
                <a:lnTo>
                  <a:pt x="10295" y="21600"/>
                </a:lnTo>
                <a:close/>
                <a:moveTo>
                  <a:pt x="10295" y="2160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419" name="Group 211"/>
          <p:cNvGrpSpPr>
            <a:grpSpLocks/>
          </p:cNvGrpSpPr>
          <p:nvPr/>
        </p:nvGrpSpPr>
        <p:grpSpPr bwMode="auto">
          <a:xfrm>
            <a:off x="2298700" y="1727200"/>
            <a:ext cx="25400" cy="215900"/>
            <a:chOff x="0" y="0"/>
            <a:chExt cx="15" cy="136"/>
          </a:xfrm>
        </p:grpSpPr>
        <p:sp>
          <p:nvSpPr>
            <p:cNvPr id="94420" name="Oval 212"/>
            <p:cNvSpPr>
              <a:spLocks/>
            </p:cNvSpPr>
            <p:nvPr/>
          </p:nvSpPr>
          <p:spPr bwMode="auto">
            <a:xfrm>
              <a:off x="0" y="0"/>
              <a:ext cx="1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421" name="Oval 213"/>
            <p:cNvSpPr>
              <a:spLocks/>
            </p:cNvSpPr>
            <p:nvPr/>
          </p:nvSpPr>
          <p:spPr bwMode="auto">
            <a:xfrm>
              <a:off x="0" y="64"/>
              <a:ext cx="15" cy="1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422" name="Oval 214"/>
            <p:cNvSpPr>
              <a:spLocks/>
            </p:cNvSpPr>
            <p:nvPr/>
          </p:nvSpPr>
          <p:spPr bwMode="auto">
            <a:xfrm>
              <a:off x="0" y="120"/>
              <a:ext cx="15" cy="1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4423" name="Line 215"/>
          <p:cNvSpPr>
            <a:spLocks noChangeShapeType="1"/>
          </p:cNvSpPr>
          <p:nvPr/>
        </p:nvSpPr>
        <p:spPr bwMode="auto">
          <a:xfrm>
            <a:off x="3327400" y="1981200"/>
            <a:ext cx="46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24" name="AutoShape 216"/>
          <p:cNvSpPr>
            <a:spLocks/>
          </p:cNvSpPr>
          <p:nvPr/>
        </p:nvSpPr>
        <p:spPr bwMode="auto">
          <a:xfrm>
            <a:off x="4762500" y="2324100"/>
            <a:ext cx="46038" cy="1270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107" y="21600"/>
                </a:moveTo>
                <a:lnTo>
                  <a:pt x="21600" y="0"/>
                </a:lnTo>
                <a:lnTo>
                  <a:pt x="0" y="464"/>
                </a:lnTo>
                <a:lnTo>
                  <a:pt x="11107" y="21600"/>
                </a:lnTo>
                <a:close/>
                <a:moveTo>
                  <a:pt x="11107" y="2160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425" name="Group 217"/>
          <p:cNvGrpSpPr>
            <a:grpSpLocks/>
          </p:cNvGrpSpPr>
          <p:nvPr/>
        </p:nvGrpSpPr>
        <p:grpSpPr bwMode="auto">
          <a:xfrm>
            <a:off x="4940300" y="1828800"/>
            <a:ext cx="685800" cy="323850"/>
            <a:chOff x="0" y="0"/>
            <a:chExt cx="432" cy="204"/>
          </a:xfrm>
        </p:grpSpPr>
        <p:sp>
          <p:nvSpPr>
            <p:cNvPr id="94426" name="Rectangle 218"/>
            <p:cNvSpPr>
              <a:spLocks/>
            </p:cNvSpPr>
            <p:nvPr/>
          </p:nvSpPr>
          <p:spPr bwMode="auto">
            <a:xfrm>
              <a:off x="0" y="0"/>
              <a:ext cx="432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427" name="Rectangle 219"/>
            <p:cNvSpPr>
              <a:spLocks/>
            </p:cNvSpPr>
            <p:nvPr/>
          </p:nvSpPr>
          <p:spPr bwMode="auto">
            <a:xfrm>
              <a:off x="64" y="20"/>
              <a:ext cx="3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BBBBB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delay</a:t>
              </a:r>
            </a:p>
          </p:txBody>
        </p:sp>
      </p:grpSp>
      <p:grpSp>
        <p:nvGrpSpPr>
          <p:cNvPr id="94428" name="Group 220"/>
          <p:cNvGrpSpPr>
            <a:grpSpLocks/>
          </p:cNvGrpSpPr>
          <p:nvPr/>
        </p:nvGrpSpPr>
        <p:grpSpPr bwMode="auto">
          <a:xfrm>
            <a:off x="5702300" y="2463800"/>
            <a:ext cx="228600" cy="228600"/>
            <a:chOff x="0" y="0"/>
            <a:chExt cx="144" cy="144"/>
          </a:xfrm>
        </p:grpSpPr>
        <p:sp>
          <p:nvSpPr>
            <p:cNvPr id="94429" name="Oval 221"/>
            <p:cNvSpPr>
              <a:spLocks/>
            </p:cNvSpPr>
            <p:nvPr/>
          </p:nvSpPr>
          <p:spPr bwMode="auto">
            <a:xfrm>
              <a:off x="0" y="0"/>
              <a:ext cx="144" cy="1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430" name="Line 222"/>
            <p:cNvSpPr>
              <a:spLocks noChangeShapeType="1"/>
            </p:cNvSpPr>
            <p:nvPr/>
          </p:nvSpPr>
          <p:spPr bwMode="auto">
            <a:xfrm>
              <a:off x="72" y="36"/>
              <a:ext cx="0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31" name="Line 223"/>
            <p:cNvSpPr>
              <a:spLocks noChangeShapeType="1"/>
            </p:cNvSpPr>
            <p:nvPr/>
          </p:nvSpPr>
          <p:spPr bwMode="auto">
            <a:xfrm>
              <a:off x="36" y="72"/>
              <a:ext cx="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432" name="Group 224"/>
          <p:cNvGrpSpPr>
            <a:grpSpLocks/>
          </p:cNvGrpSpPr>
          <p:nvPr/>
        </p:nvGrpSpPr>
        <p:grpSpPr bwMode="auto">
          <a:xfrm>
            <a:off x="4673600" y="2451100"/>
            <a:ext cx="228600" cy="228600"/>
            <a:chOff x="0" y="0"/>
            <a:chExt cx="144" cy="144"/>
          </a:xfrm>
        </p:grpSpPr>
        <p:sp>
          <p:nvSpPr>
            <p:cNvPr id="94433" name="Oval 225"/>
            <p:cNvSpPr>
              <a:spLocks/>
            </p:cNvSpPr>
            <p:nvPr/>
          </p:nvSpPr>
          <p:spPr bwMode="auto">
            <a:xfrm>
              <a:off x="0" y="0"/>
              <a:ext cx="144" cy="1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4434" name="Group 226"/>
            <p:cNvGrpSpPr>
              <a:grpSpLocks/>
            </p:cNvGrpSpPr>
            <p:nvPr/>
          </p:nvGrpSpPr>
          <p:grpSpPr bwMode="auto">
            <a:xfrm>
              <a:off x="36" y="40"/>
              <a:ext cx="72" cy="72"/>
              <a:chOff x="0" y="0"/>
              <a:chExt cx="72" cy="72"/>
            </a:xfrm>
          </p:grpSpPr>
          <p:sp>
            <p:nvSpPr>
              <p:cNvPr id="94435" name="Line 227"/>
              <p:cNvSpPr>
                <a:spLocks noChangeShapeType="1"/>
              </p:cNvSpPr>
              <p:nvPr/>
            </p:nvSpPr>
            <p:spPr bwMode="auto">
              <a:xfrm>
                <a:off x="0" y="0"/>
                <a:ext cx="71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6" name="Line 228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72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437" name="Line 229"/>
          <p:cNvSpPr>
            <a:spLocks noChangeShapeType="1"/>
          </p:cNvSpPr>
          <p:nvPr/>
        </p:nvSpPr>
        <p:spPr bwMode="auto">
          <a:xfrm flipH="1">
            <a:off x="4787900" y="1981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38" name="Line 230"/>
          <p:cNvSpPr>
            <a:spLocks noChangeShapeType="1"/>
          </p:cNvSpPr>
          <p:nvPr/>
        </p:nvSpPr>
        <p:spPr bwMode="auto">
          <a:xfrm rot="10800000" flipH="1">
            <a:off x="4787900" y="19812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39" name="Line 231"/>
          <p:cNvSpPr>
            <a:spLocks noChangeShapeType="1"/>
          </p:cNvSpPr>
          <p:nvPr/>
        </p:nvSpPr>
        <p:spPr bwMode="auto">
          <a:xfrm>
            <a:off x="5632450" y="1981200"/>
            <a:ext cx="19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40" name="Line 232"/>
          <p:cNvSpPr>
            <a:spLocks noChangeShapeType="1"/>
          </p:cNvSpPr>
          <p:nvPr/>
        </p:nvSpPr>
        <p:spPr bwMode="auto">
          <a:xfrm rot="10800000" flipH="1">
            <a:off x="5822950" y="1981200"/>
            <a:ext cx="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41" name="AutoShape 233"/>
          <p:cNvSpPr>
            <a:spLocks/>
          </p:cNvSpPr>
          <p:nvPr/>
        </p:nvSpPr>
        <p:spPr bwMode="auto">
          <a:xfrm>
            <a:off x="5803900" y="2336800"/>
            <a:ext cx="46038" cy="1270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107" y="21600"/>
                </a:moveTo>
                <a:lnTo>
                  <a:pt x="21600" y="0"/>
                </a:lnTo>
                <a:lnTo>
                  <a:pt x="0" y="464"/>
                </a:lnTo>
                <a:lnTo>
                  <a:pt x="11107" y="21600"/>
                </a:lnTo>
                <a:close/>
                <a:moveTo>
                  <a:pt x="11107" y="2160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442" name="Line 234"/>
          <p:cNvSpPr>
            <a:spLocks noChangeShapeType="1"/>
          </p:cNvSpPr>
          <p:nvPr/>
        </p:nvSpPr>
        <p:spPr bwMode="auto">
          <a:xfrm>
            <a:off x="4902200" y="2578100"/>
            <a:ext cx="80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43" name="AutoShape 235"/>
          <p:cNvSpPr>
            <a:spLocks/>
          </p:cNvSpPr>
          <p:nvPr/>
        </p:nvSpPr>
        <p:spPr bwMode="auto">
          <a:xfrm>
            <a:off x="5575300" y="2552700"/>
            <a:ext cx="127000" cy="460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1107"/>
                </a:moveTo>
                <a:lnTo>
                  <a:pt x="0" y="21600"/>
                </a:lnTo>
                <a:lnTo>
                  <a:pt x="464" y="0"/>
                </a:lnTo>
                <a:lnTo>
                  <a:pt x="21600" y="11107"/>
                </a:lnTo>
                <a:close/>
                <a:moveTo>
                  <a:pt x="21600" y="11107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444" name="Rectangle 236"/>
          <p:cNvSpPr>
            <a:spLocks/>
          </p:cNvSpPr>
          <p:nvPr/>
        </p:nvSpPr>
        <p:spPr bwMode="auto">
          <a:xfrm>
            <a:off x="4441825" y="2460625"/>
            <a:ext cx="215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cs typeface="Lucida Grande" charset="0"/>
                <a:sym typeface="Symbol" charset="0"/>
              </a:rPr>
              <a:t>l</a:t>
            </a:r>
          </a:p>
        </p:txBody>
      </p:sp>
      <p:sp>
        <p:nvSpPr>
          <p:cNvPr id="94445" name="Rectangle 237"/>
          <p:cNvSpPr>
            <a:spLocks/>
          </p:cNvSpPr>
          <p:nvPr/>
        </p:nvSpPr>
        <p:spPr bwMode="auto">
          <a:xfrm>
            <a:off x="6426200" y="2425700"/>
            <a:ext cx="153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reward = ±1</a:t>
            </a:r>
          </a:p>
        </p:txBody>
      </p:sp>
      <p:sp>
        <p:nvSpPr>
          <p:cNvPr id="94446" name="Line 238"/>
          <p:cNvSpPr>
            <a:spLocks noChangeShapeType="1"/>
          </p:cNvSpPr>
          <p:nvPr/>
        </p:nvSpPr>
        <p:spPr bwMode="auto">
          <a:xfrm>
            <a:off x="4483100" y="42291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47" name="Line 239"/>
          <p:cNvSpPr>
            <a:spLocks noChangeShapeType="1"/>
          </p:cNvSpPr>
          <p:nvPr/>
        </p:nvSpPr>
        <p:spPr bwMode="auto">
          <a:xfrm>
            <a:off x="4775200" y="42291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48" name="Rectangle 240"/>
          <p:cNvSpPr>
            <a:spLocks/>
          </p:cNvSpPr>
          <p:nvPr/>
        </p:nvSpPr>
        <p:spPr bwMode="auto">
          <a:xfrm>
            <a:off x="4178300" y="1530350"/>
            <a:ext cx="241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 i="1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</a:t>
            </a:r>
          </a:p>
        </p:txBody>
      </p:sp>
      <p:sp>
        <p:nvSpPr>
          <p:cNvPr id="94449" name="Line 241"/>
          <p:cNvSpPr>
            <a:spLocks noChangeShapeType="1"/>
          </p:cNvSpPr>
          <p:nvPr/>
        </p:nvSpPr>
        <p:spPr bwMode="auto">
          <a:xfrm>
            <a:off x="3784600" y="1981200"/>
            <a:ext cx="102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450" name="Group 242"/>
          <p:cNvGrpSpPr>
            <a:grpSpLocks/>
          </p:cNvGrpSpPr>
          <p:nvPr/>
        </p:nvGrpSpPr>
        <p:grpSpPr bwMode="auto">
          <a:xfrm>
            <a:off x="2641600" y="2768600"/>
            <a:ext cx="228600" cy="228600"/>
            <a:chOff x="0" y="0"/>
            <a:chExt cx="144" cy="144"/>
          </a:xfrm>
        </p:grpSpPr>
        <p:sp>
          <p:nvSpPr>
            <p:cNvPr id="94451" name="Oval 243"/>
            <p:cNvSpPr>
              <a:spLocks/>
            </p:cNvSpPr>
            <p:nvPr/>
          </p:nvSpPr>
          <p:spPr bwMode="auto">
            <a:xfrm>
              <a:off x="0" y="0"/>
              <a:ext cx="144" cy="1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4452" name="Group 244"/>
            <p:cNvGrpSpPr>
              <a:grpSpLocks/>
            </p:cNvGrpSpPr>
            <p:nvPr/>
          </p:nvGrpSpPr>
          <p:grpSpPr bwMode="auto">
            <a:xfrm>
              <a:off x="40" y="36"/>
              <a:ext cx="72" cy="72"/>
              <a:chOff x="0" y="0"/>
              <a:chExt cx="72" cy="72"/>
            </a:xfrm>
          </p:grpSpPr>
          <p:sp>
            <p:nvSpPr>
              <p:cNvPr id="94453" name="Line 245"/>
              <p:cNvSpPr>
                <a:spLocks noChangeShapeType="1"/>
              </p:cNvSpPr>
              <p:nvPr/>
            </p:nvSpPr>
            <p:spPr bwMode="auto">
              <a:xfrm>
                <a:off x="0" y="0"/>
                <a:ext cx="71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4" name="Line 2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72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455" name="Line 247"/>
          <p:cNvSpPr>
            <a:spLocks noChangeShapeType="1"/>
          </p:cNvSpPr>
          <p:nvPr/>
        </p:nvSpPr>
        <p:spPr bwMode="auto">
          <a:xfrm>
            <a:off x="1511300" y="2882900"/>
            <a:ext cx="1136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56" name="Line 248"/>
          <p:cNvSpPr>
            <a:spLocks noChangeShapeType="1"/>
          </p:cNvSpPr>
          <p:nvPr/>
        </p:nvSpPr>
        <p:spPr bwMode="auto">
          <a:xfrm rot="10800000">
            <a:off x="2146300" y="2273300"/>
            <a:ext cx="5207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57" name="AutoShape 249"/>
          <p:cNvSpPr>
            <a:spLocks/>
          </p:cNvSpPr>
          <p:nvPr/>
        </p:nvSpPr>
        <p:spPr bwMode="auto">
          <a:xfrm>
            <a:off x="2070100" y="2197100"/>
            <a:ext cx="104775" cy="1047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15149" y="21600"/>
                </a:lnTo>
                <a:lnTo>
                  <a:pt x="21600" y="1442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458" name="Line 250"/>
          <p:cNvSpPr>
            <a:spLocks noChangeShapeType="1"/>
          </p:cNvSpPr>
          <p:nvPr/>
        </p:nvSpPr>
        <p:spPr bwMode="auto">
          <a:xfrm>
            <a:off x="2870200" y="2882900"/>
            <a:ext cx="294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59" name="Line 251"/>
          <p:cNvSpPr>
            <a:spLocks noChangeShapeType="1"/>
          </p:cNvSpPr>
          <p:nvPr/>
        </p:nvSpPr>
        <p:spPr bwMode="auto">
          <a:xfrm>
            <a:off x="5816600" y="2692400"/>
            <a:ext cx="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60" name="Rectangle 252"/>
          <p:cNvSpPr>
            <a:spLocks/>
          </p:cNvSpPr>
          <p:nvPr/>
        </p:nvSpPr>
        <p:spPr bwMode="auto">
          <a:xfrm>
            <a:off x="2632075" y="3038475"/>
            <a:ext cx="215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cs typeface="Lucida Grande" charset="0"/>
                <a:sym typeface="Symbol" charset="0"/>
              </a:rPr>
              <a:t>b</a:t>
            </a:r>
          </a:p>
        </p:txBody>
      </p:sp>
      <p:sp>
        <p:nvSpPr>
          <p:cNvPr id="94461" name="AutoShape 253"/>
          <p:cNvSpPr>
            <a:spLocks/>
          </p:cNvSpPr>
          <p:nvPr/>
        </p:nvSpPr>
        <p:spPr bwMode="auto">
          <a:xfrm>
            <a:off x="2527300" y="2870200"/>
            <a:ext cx="127000" cy="460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1107"/>
                </a:moveTo>
                <a:lnTo>
                  <a:pt x="0" y="21600"/>
                </a:lnTo>
                <a:lnTo>
                  <a:pt x="464" y="0"/>
                </a:lnTo>
                <a:lnTo>
                  <a:pt x="21600" y="11107"/>
                </a:lnTo>
                <a:close/>
                <a:moveTo>
                  <a:pt x="21600" y="11107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462" name="Oval 254"/>
          <p:cNvSpPr>
            <a:spLocks/>
          </p:cNvSpPr>
          <p:nvPr/>
        </p:nvSpPr>
        <p:spPr bwMode="auto">
          <a:xfrm>
            <a:off x="1498600" y="2870200"/>
            <a:ext cx="254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463" name="AutoShape 255"/>
          <p:cNvSpPr>
            <a:spLocks/>
          </p:cNvSpPr>
          <p:nvPr/>
        </p:nvSpPr>
        <p:spPr bwMode="auto">
          <a:xfrm>
            <a:off x="2870200" y="2857500"/>
            <a:ext cx="127000" cy="460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1107"/>
                </a:moveTo>
                <a:lnTo>
                  <a:pt x="21600" y="21600"/>
                </a:lnTo>
                <a:lnTo>
                  <a:pt x="21136" y="0"/>
                </a:lnTo>
                <a:lnTo>
                  <a:pt x="0" y="11107"/>
                </a:lnTo>
                <a:close/>
                <a:moveTo>
                  <a:pt x="0" y="11107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464" name="Group 256"/>
          <p:cNvGrpSpPr>
            <a:grpSpLocks/>
          </p:cNvGrpSpPr>
          <p:nvPr/>
        </p:nvGrpSpPr>
        <p:grpSpPr bwMode="auto">
          <a:xfrm>
            <a:off x="1854200" y="2717800"/>
            <a:ext cx="641350" cy="336550"/>
            <a:chOff x="0" y="0"/>
            <a:chExt cx="404" cy="212"/>
          </a:xfrm>
        </p:grpSpPr>
        <p:sp>
          <p:nvSpPr>
            <p:cNvPr id="94465" name="Rectangle 257"/>
            <p:cNvSpPr>
              <a:spLocks/>
            </p:cNvSpPr>
            <p:nvPr/>
          </p:nvSpPr>
          <p:spPr bwMode="auto">
            <a:xfrm>
              <a:off x="0" y="0"/>
              <a:ext cx="404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466" name="Rectangle 258"/>
            <p:cNvSpPr>
              <a:spLocks/>
            </p:cNvSpPr>
            <p:nvPr/>
          </p:nvSpPr>
          <p:spPr bwMode="auto">
            <a:xfrm>
              <a:off x="32" y="24"/>
              <a:ext cx="336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BBBBB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decay</a:t>
              </a:r>
            </a:p>
          </p:txBody>
        </p:sp>
      </p:grpSp>
      <p:grpSp>
        <p:nvGrpSpPr>
          <p:cNvPr id="94467" name="Group 259"/>
          <p:cNvGrpSpPr>
            <a:grpSpLocks/>
          </p:cNvGrpSpPr>
          <p:nvPr/>
        </p:nvGrpSpPr>
        <p:grpSpPr bwMode="auto">
          <a:xfrm>
            <a:off x="5854700" y="2813050"/>
            <a:ext cx="165100" cy="603250"/>
            <a:chOff x="0" y="0"/>
            <a:chExt cx="104" cy="380"/>
          </a:xfrm>
        </p:grpSpPr>
        <p:sp>
          <p:nvSpPr>
            <p:cNvPr id="94468" name="Rectangle 260"/>
            <p:cNvSpPr>
              <a:spLocks/>
            </p:cNvSpPr>
            <p:nvPr/>
          </p:nvSpPr>
          <p:spPr bwMode="auto">
            <a:xfrm>
              <a:off x="0" y="84"/>
              <a:ext cx="96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BBBBB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3000" i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r</a:t>
              </a:r>
            </a:p>
          </p:txBody>
        </p:sp>
        <p:sp>
          <p:nvSpPr>
            <p:cNvPr id="94469" name="Rectangle 261"/>
            <p:cNvSpPr>
              <a:spLocks/>
            </p:cNvSpPr>
            <p:nvPr/>
          </p:nvSpPr>
          <p:spPr bwMode="auto">
            <a:xfrm>
              <a:off x="0" y="0"/>
              <a:ext cx="10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BBBBB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3000" i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^</a:t>
              </a:r>
            </a:p>
          </p:txBody>
        </p:sp>
      </p:grpSp>
      <p:sp>
        <p:nvSpPr>
          <p:cNvPr id="94470" name="Oval 262"/>
          <p:cNvSpPr>
            <a:spLocks/>
          </p:cNvSpPr>
          <p:nvPr/>
        </p:nvSpPr>
        <p:spPr bwMode="auto">
          <a:xfrm>
            <a:off x="4356100" y="2870200"/>
            <a:ext cx="254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471" name="AutoShape 263"/>
          <p:cNvSpPr>
            <a:spLocks/>
          </p:cNvSpPr>
          <p:nvPr/>
        </p:nvSpPr>
        <p:spPr bwMode="auto">
          <a:xfrm>
            <a:off x="1993900" y="5156200"/>
            <a:ext cx="104775" cy="1047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21600" y="6451"/>
                </a:lnTo>
                <a:lnTo>
                  <a:pt x="14420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472" name="Group 264"/>
          <p:cNvGrpSpPr>
            <a:grpSpLocks/>
          </p:cNvGrpSpPr>
          <p:nvPr/>
        </p:nvGrpSpPr>
        <p:grpSpPr bwMode="auto">
          <a:xfrm>
            <a:off x="4038600" y="2984500"/>
            <a:ext cx="228600" cy="228600"/>
            <a:chOff x="0" y="0"/>
            <a:chExt cx="144" cy="144"/>
          </a:xfrm>
        </p:grpSpPr>
        <p:sp>
          <p:nvSpPr>
            <p:cNvPr id="94473" name="Oval 265"/>
            <p:cNvSpPr>
              <a:spLocks/>
            </p:cNvSpPr>
            <p:nvPr/>
          </p:nvSpPr>
          <p:spPr bwMode="auto">
            <a:xfrm>
              <a:off x="0" y="0"/>
              <a:ext cx="144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4474" name="Group 266"/>
            <p:cNvGrpSpPr>
              <a:grpSpLocks/>
            </p:cNvGrpSpPr>
            <p:nvPr/>
          </p:nvGrpSpPr>
          <p:grpSpPr bwMode="auto">
            <a:xfrm>
              <a:off x="36" y="40"/>
              <a:ext cx="72" cy="72"/>
              <a:chOff x="0" y="0"/>
              <a:chExt cx="72" cy="72"/>
            </a:xfrm>
          </p:grpSpPr>
          <p:sp>
            <p:nvSpPr>
              <p:cNvPr id="94475" name="Line 267"/>
              <p:cNvSpPr>
                <a:spLocks noChangeShapeType="1"/>
              </p:cNvSpPr>
              <p:nvPr/>
            </p:nvSpPr>
            <p:spPr bwMode="auto">
              <a:xfrm>
                <a:off x="0" y="0"/>
                <a:ext cx="71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6" name="Line 268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72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4477" name="Rectangle 269"/>
          <p:cNvSpPr>
            <a:spLocks/>
          </p:cNvSpPr>
          <p:nvPr/>
        </p:nvSpPr>
        <p:spPr bwMode="auto">
          <a:xfrm>
            <a:off x="4302125" y="2955925"/>
            <a:ext cx="241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cs typeface="Lucida Grande" charset="0"/>
                <a:sym typeface="Symbol" charset="0"/>
              </a:rPr>
              <a:t>a</a:t>
            </a:r>
          </a:p>
        </p:txBody>
      </p:sp>
      <p:sp>
        <p:nvSpPr>
          <p:cNvPr id="94478" name="Rectangle 270"/>
          <p:cNvSpPr>
            <a:spLocks/>
          </p:cNvSpPr>
          <p:nvPr/>
        </p:nvSpPr>
        <p:spPr bwMode="auto">
          <a:xfrm>
            <a:off x="3606800" y="1054100"/>
            <a:ext cx="2603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rgbClr val="993333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Adaptive Critic</a:t>
            </a:r>
          </a:p>
        </p:txBody>
      </p:sp>
      <p:sp>
        <p:nvSpPr>
          <p:cNvPr id="94479" name="Rectangle 271"/>
          <p:cNvSpPr>
            <a:spLocks/>
          </p:cNvSpPr>
          <p:nvPr/>
        </p:nvSpPr>
        <p:spPr bwMode="auto">
          <a:xfrm>
            <a:off x="4483100" y="3289300"/>
            <a:ext cx="3251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000">
                <a:solidFill>
                  <a:srgbClr val="996633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Associative Search</a:t>
            </a:r>
          </a:p>
        </p:txBody>
      </p:sp>
      <p:sp>
        <p:nvSpPr>
          <p:cNvPr id="94480" name="AutoShape 272"/>
          <p:cNvSpPr>
            <a:spLocks/>
          </p:cNvSpPr>
          <p:nvPr/>
        </p:nvSpPr>
        <p:spPr bwMode="auto">
          <a:xfrm>
            <a:off x="4216400" y="1955800"/>
            <a:ext cx="127000" cy="460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1107"/>
                </a:moveTo>
                <a:lnTo>
                  <a:pt x="0" y="21600"/>
                </a:lnTo>
                <a:lnTo>
                  <a:pt x="464" y="0"/>
                </a:lnTo>
                <a:lnTo>
                  <a:pt x="21600" y="11107"/>
                </a:lnTo>
                <a:close/>
                <a:moveTo>
                  <a:pt x="21600" y="11107"/>
                </a:moveTo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481" name="Oval 273"/>
          <p:cNvSpPr>
            <a:spLocks/>
          </p:cNvSpPr>
          <p:nvPr/>
        </p:nvSpPr>
        <p:spPr bwMode="auto">
          <a:xfrm>
            <a:off x="4775200" y="1968500"/>
            <a:ext cx="254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419100" y="2984500"/>
            <a:ext cx="7315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4800">
                <a:solidFill>
                  <a:srgbClr val="9933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Challenging Problems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Rectangle 5"/>
          <p:cNvSpPr>
            <a:spLocks/>
          </p:cNvSpPr>
          <p:nvPr/>
        </p:nvSpPr>
        <p:spPr bwMode="auto">
          <a:xfrm>
            <a:off x="406400" y="2971800"/>
            <a:ext cx="7315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4800">
                <a:solidFill>
                  <a:srgbClr val="9933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Pulsed Networks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19200"/>
            <a:ext cx="77597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Pulsed Neuron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17600"/>
            <a:ext cx="55626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Pattern Processing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46200"/>
            <a:ext cx="77343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Response Regions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5549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Pattern Windows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5549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Pattern Windows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78867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Dynamic Pulsed Networks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Rectangle 5"/>
          <p:cNvSpPr>
            <a:spLocks/>
          </p:cNvSpPr>
          <p:nvPr/>
        </p:nvSpPr>
        <p:spPr bwMode="auto">
          <a:xfrm>
            <a:off x="406400" y="2971800"/>
            <a:ext cx="7315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4800">
                <a:solidFill>
                  <a:srgbClr val="9933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Applications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600200"/>
            <a:ext cx="7556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2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Speech Recognition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5200"/>
            <a:ext cx="72771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Auditory System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1511300" y="2286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Challenging Problems</a:t>
            </a:r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247650" y="1358900"/>
            <a:ext cx="553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000">
                <a:solidFill>
                  <a:srgbClr val="3300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Image recognition in varied settings</a:t>
            </a:r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>
            <a:off x="247650" y="2692400"/>
            <a:ext cx="426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000">
                <a:solidFill>
                  <a:srgbClr val="3300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Speech recognition in noise</a:t>
            </a:r>
          </a:p>
        </p:txBody>
      </p:sp>
      <p:sp>
        <p:nvSpPr>
          <p:cNvPr id="11272" name="Rectangle 8"/>
          <p:cNvSpPr>
            <a:spLocks/>
          </p:cNvSpPr>
          <p:nvPr/>
        </p:nvSpPr>
        <p:spPr bwMode="auto">
          <a:xfrm>
            <a:off x="247650" y="4000500"/>
            <a:ext cx="4775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000">
                <a:solidFill>
                  <a:srgbClr val="3300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Robotic control and navigation</a:t>
            </a:r>
          </a:p>
        </p:txBody>
      </p:sp>
      <p:pic>
        <p:nvPicPr>
          <p:cNvPr id="11273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869950"/>
            <a:ext cx="1892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571750"/>
            <a:ext cx="18923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297363"/>
            <a:ext cx="19050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Rectangle 5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Research Opportunities</a:t>
            </a:r>
          </a:p>
        </p:txBody>
      </p:sp>
      <p:sp>
        <p:nvSpPr>
          <p:cNvPr id="84998" name="Rectangle 6"/>
          <p:cNvSpPr>
            <a:spLocks/>
          </p:cNvSpPr>
          <p:nvPr/>
        </p:nvSpPr>
        <p:spPr bwMode="auto">
          <a:xfrm>
            <a:off x="635000" y="1892300"/>
            <a:ext cx="6680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000">
                <a:solidFill>
                  <a:srgbClr val="0000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Mathematically describe pattern processing</a:t>
            </a:r>
          </a:p>
        </p:txBody>
      </p:sp>
      <p:sp>
        <p:nvSpPr>
          <p:cNvPr id="84999" name="Rectangle 7"/>
          <p:cNvSpPr>
            <a:spLocks/>
          </p:cNvSpPr>
          <p:nvPr/>
        </p:nvSpPr>
        <p:spPr bwMode="auto">
          <a:xfrm>
            <a:off x="635000" y="3086100"/>
            <a:ext cx="5359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000">
                <a:solidFill>
                  <a:srgbClr val="0000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Devise pattern-learning algorithms</a:t>
            </a:r>
          </a:p>
        </p:txBody>
      </p:sp>
      <p:sp>
        <p:nvSpPr>
          <p:cNvPr id="85000" name="Rectangle 8"/>
          <p:cNvSpPr>
            <a:spLocks/>
          </p:cNvSpPr>
          <p:nvPr/>
        </p:nvSpPr>
        <p:spPr bwMode="auto">
          <a:xfrm>
            <a:off x="635000" y="4292600"/>
            <a:ext cx="2108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000">
                <a:solidFill>
                  <a:srgbClr val="0000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Build circuits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120650"/>
            <a:ext cx="8683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215900" y="203200"/>
            <a:ext cx="990600" cy="381000"/>
            <a:chOff x="0" y="0"/>
            <a:chExt cx="624" cy="240"/>
          </a:xfrm>
        </p:grpSpPr>
        <p:sp>
          <p:nvSpPr>
            <p:cNvPr id="87044" name="AutoShape 4"/>
            <p:cNvSpPr>
              <a:spLocks/>
            </p:cNvSpPr>
            <p:nvPr/>
          </p:nvSpPr>
          <p:spPr bwMode="auto">
            <a:xfrm>
              <a:off x="240" y="48"/>
              <a:ext cx="144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>
              <a:off x="480" y="120"/>
              <a:ext cx="9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6" name="Group 6"/>
            <p:cNvGrpSpPr>
              <a:grpSpLocks/>
            </p:cNvGrpSpPr>
            <p:nvPr/>
          </p:nvGrpSpPr>
          <p:grpSpPr bwMode="auto">
            <a:xfrm>
              <a:off x="48" y="48"/>
              <a:ext cx="144" cy="144"/>
              <a:chOff x="0" y="0"/>
              <a:chExt cx="144" cy="144"/>
            </a:xfrm>
          </p:grpSpPr>
          <p:sp>
            <p:nvSpPr>
              <p:cNvPr id="87047" name="Line 7"/>
              <p:cNvSpPr>
                <a:spLocks noChangeShapeType="1"/>
              </p:cNvSpPr>
              <p:nvPr/>
            </p:nvSpPr>
            <p:spPr bwMode="auto">
              <a:xfrm>
                <a:off x="48" y="72"/>
                <a:ext cx="96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8" name="AutoShape 8"/>
              <p:cNvSpPr>
                <a:spLocks/>
              </p:cNvSpPr>
              <p:nvPr/>
            </p:nvSpPr>
            <p:spPr bwMode="auto">
              <a:xfrm>
                <a:off x="0" y="0"/>
                <a:ext cx="144" cy="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49" name="Line 9"/>
              <p:cNvSpPr>
                <a:spLocks noChangeShapeType="1"/>
              </p:cNvSpPr>
              <p:nvPr/>
            </p:nvSpPr>
            <p:spPr bwMode="auto">
              <a:xfrm>
                <a:off x="48" y="7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050" name="Group 10"/>
            <p:cNvGrpSpPr>
              <a:grpSpLocks/>
            </p:cNvGrpSpPr>
            <p:nvPr/>
          </p:nvGrpSpPr>
          <p:grpSpPr bwMode="auto">
            <a:xfrm>
              <a:off x="432" y="48"/>
              <a:ext cx="144" cy="144"/>
              <a:chOff x="0" y="0"/>
              <a:chExt cx="144" cy="144"/>
            </a:xfrm>
          </p:grpSpPr>
          <p:sp>
            <p:nvSpPr>
              <p:cNvPr id="87051" name="Line 11"/>
              <p:cNvSpPr>
                <a:spLocks noChangeShapeType="1"/>
              </p:cNvSpPr>
              <p:nvPr/>
            </p:nvSpPr>
            <p:spPr bwMode="auto">
              <a:xfrm>
                <a:off x="48" y="72"/>
                <a:ext cx="96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2" name="AutoShape 12"/>
              <p:cNvSpPr>
                <a:spLocks/>
              </p:cNvSpPr>
              <p:nvPr/>
            </p:nvSpPr>
            <p:spPr bwMode="auto">
              <a:xfrm>
                <a:off x="0" y="0"/>
                <a:ext cx="144" cy="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53" name="Line 13"/>
              <p:cNvSpPr>
                <a:spLocks noChangeShapeType="1"/>
              </p:cNvSpPr>
              <p:nvPr/>
            </p:nvSpPr>
            <p:spPr bwMode="auto">
              <a:xfrm>
                <a:off x="48" y="7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4" name="Rectangle 14"/>
            <p:cNvSpPr>
              <a:spLocks/>
            </p:cNvSpPr>
            <p:nvPr/>
          </p:nvSpPr>
          <p:spPr bwMode="auto">
            <a:xfrm>
              <a:off x="0" y="0"/>
              <a:ext cx="624" cy="240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7055" name="Rectangle 15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Title</a:t>
            </a:r>
          </a:p>
        </p:txBody>
      </p:sp>
      <p:sp>
        <p:nvSpPr>
          <p:cNvPr id="87056" name="Rectangle 16"/>
          <p:cNvSpPr>
            <a:spLocks/>
          </p:cNvSpPr>
          <p:nvPr/>
        </p:nvSpPr>
        <p:spPr bwMode="auto">
          <a:xfrm>
            <a:off x="12700" y="12700"/>
            <a:ext cx="8115300" cy="60833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419100" y="2984500"/>
            <a:ext cx="7315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4800">
                <a:solidFill>
                  <a:srgbClr val="9933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Artificial Neural Networks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3695700" y="2589213"/>
            <a:ext cx="3756025" cy="1720850"/>
          </a:xfrm>
          <a:custGeom>
            <a:avLst/>
            <a:gdLst/>
            <a:ahLst/>
            <a:cxnLst/>
            <a:rect l="0" t="0" r="r" b="b"/>
            <a:pathLst>
              <a:path w="21552" h="21507">
                <a:moveTo>
                  <a:pt x="2" y="10389"/>
                </a:moveTo>
                <a:cubicBezTo>
                  <a:pt x="39" y="9913"/>
                  <a:pt x="328" y="9773"/>
                  <a:pt x="512" y="9278"/>
                </a:cubicBezTo>
                <a:cubicBezTo>
                  <a:pt x="697" y="8783"/>
                  <a:pt x="440" y="8642"/>
                  <a:pt x="950" y="7848"/>
                </a:cubicBezTo>
                <a:cubicBezTo>
                  <a:pt x="1897" y="5942"/>
                  <a:pt x="2550" y="4922"/>
                  <a:pt x="3718" y="4036"/>
                </a:cubicBezTo>
                <a:cubicBezTo>
                  <a:pt x="5394" y="2766"/>
                  <a:pt x="5904" y="2289"/>
                  <a:pt x="7435" y="1654"/>
                </a:cubicBezTo>
                <a:cubicBezTo>
                  <a:pt x="8017" y="1178"/>
                  <a:pt x="8382" y="1178"/>
                  <a:pt x="9038" y="1019"/>
                </a:cubicBezTo>
                <a:cubicBezTo>
                  <a:pt x="9620" y="701"/>
                  <a:pt x="9912" y="383"/>
                  <a:pt x="10568" y="225"/>
                </a:cubicBezTo>
                <a:cubicBezTo>
                  <a:pt x="10932" y="66"/>
                  <a:pt x="11078" y="-93"/>
                  <a:pt x="11515" y="66"/>
                </a:cubicBezTo>
                <a:cubicBezTo>
                  <a:pt x="12025" y="225"/>
                  <a:pt x="12243" y="701"/>
                  <a:pt x="12754" y="1178"/>
                </a:cubicBezTo>
                <a:cubicBezTo>
                  <a:pt x="13409" y="1654"/>
                  <a:pt x="13919" y="1654"/>
                  <a:pt x="14648" y="2448"/>
                </a:cubicBezTo>
                <a:cubicBezTo>
                  <a:pt x="15377" y="3083"/>
                  <a:pt x="15887" y="3401"/>
                  <a:pt x="16615" y="4672"/>
                </a:cubicBezTo>
                <a:cubicBezTo>
                  <a:pt x="17198" y="5625"/>
                  <a:pt x="17344" y="6736"/>
                  <a:pt x="17927" y="8007"/>
                </a:cubicBezTo>
                <a:cubicBezTo>
                  <a:pt x="18218" y="8642"/>
                  <a:pt x="18291" y="9436"/>
                  <a:pt x="18801" y="9913"/>
                </a:cubicBezTo>
                <a:cubicBezTo>
                  <a:pt x="19020" y="10072"/>
                  <a:pt x="19166" y="9595"/>
                  <a:pt x="19457" y="9754"/>
                </a:cubicBezTo>
                <a:cubicBezTo>
                  <a:pt x="19821" y="9754"/>
                  <a:pt x="20113" y="9913"/>
                  <a:pt x="20550" y="10072"/>
                </a:cubicBezTo>
                <a:cubicBezTo>
                  <a:pt x="20769" y="10072"/>
                  <a:pt x="20914" y="10231"/>
                  <a:pt x="21206" y="10231"/>
                </a:cubicBezTo>
                <a:cubicBezTo>
                  <a:pt x="21279" y="10072"/>
                  <a:pt x="21351" y="9754"/>
                  <a:pt x="21497" y="9913"/>
                </a:cubicBezTo>
                <a:cubicBezTo>
                  <a:pt x="21570" y="10072"/>
                  <a:pt x="21570" y="10389"/>
                  <a:pt x="21497" y="10707"/>
                </a:cubicBezTo>
                <a:cubicBezTo>
                  <a:pt x="21351" y="10866"/>
                  <a:pt x="21206" y="10707"/>
                  <a:pt x="21060" y="10866"/>
                </a:cubicBezTo>
                <a:cubicBezTo>
                  <a:pt x="20696" y="10866"/>
                  <a:pt x="20550" y="11025"/>
                  <a:pt x="20258" y="11025"/>
                </a:cubicBezTo>
                <a:cubicBezTo>
                  <a:pt x="19821" y="10866"/>
                  <a:pt x="19530" y="10707"/>
                  <a:pt x="19166" y="10707"/>
                </a:cubicBezTo>
                <a:cubicBezTo>
                  <a:pt x="18947" y="10548"/>
                  <a:pt x="18801" y="10389"/>
                  <a:pt x="18728" y="10707"/>
                </a:cubicBezTo>
                <a:cubicBezTo>
                  <a:pt x="18291" y="11342"/>
                  <a:pt x="18437" y="12295"/>
                  <a:pt x="18291" y="13407"/>
                </a:cubicBezTo>
                <a:cubicBezTo>
                  <a:pt x="18145" y="14360"/>
                  <a:pt x="18218" y="14995"/>
                  <a:pt x="18000" y="15948"/>
                </a:cubicBezTo>
                <a:cubicBezTo>
                  <a:pt x="17708" y="16742"/>
                  <a:pt x="17417" y="17060"/>
                  <a:pt x="17052" y="17695"/>
                </a:cubicBezTo>
                <a:cubicBezTo>
                  <a:pt x="16324" y="18648"/>
                  <a:pt x="15814" y="18966"/>
                  <a:pt x="15085" y="19601"/>
                </a:cubicBezTo>
                <a:cubicBezTo>
                  <a:pt x="14284" y="20078"/>
                  <a:pt x="13846" y="20395"/>
                  <a:pt x="13045" y="20872"/>
                </a:cubicBezTo>
                <a:cubicBezTo>
                  <a:pt x="12025" y="21189"/>
                  <a:pt x="11442" y="21348"/>
                  <a:pt x="10495" y="21507"/>
                </a:cubicBezTo>
                <a:cubicBezTo>
                  <a:pt x="9693" y="21507"/>
                  <a:pt x="9329" y="21507"/>
                  <a:pt x="8600" y="21507"/>
                </a:cubicBezTo>
                <a:cubicBezTo>
                  <a:pt x="7799" y="21348"/>
                  <a:pt x="7362" y="21507"/>
                  <a:pt x="6706" y="21189"/>
                </a:cubicBezTo>
                <a:cubicBezTo>
                  <a:pt x="5977" y="20872"/>
                  <a:pt x="5613" y="20395"/>
                  <a:pt x="5030" y="19919"/>
                </a:cubicBezTo>
                <a:cubicBezTo>
                  <a:pt x="4447" y="19283"/>
                  <a:pt x="4156" y="18966"/>
                  <a:pt x="3718" y="18331"/>
                </a:cubicBezTo>
                <a:cubicBezTo>
                  <a:pt x="3354" y="17695"/>
                  <a:pt x="3136" y="17378"/>
                  <a:pt x="2844" y="16901"/>
                </a:cubicBezTo>
                <a:cubicBezTo>
                  <a:pt x="2407" y="16266"/>
                  <a:pt x="2188" y="15948"/>
                  <a:pt x="1824" y="15313"/>
                </a:cubicBezTo>
                <a:cubicBezTo>
                  <a:pt x="1460" y="14678"/>
                  <a:pt x="1241" y="14519"/>
                  <a:pt x="1023" y="13883"/>
                </a:cubicBezTo>
                <a:cubicBezTo>
                  <a:pt x="658" y="12931"/>
                  <a:pt x="731" y="12295"/>
                  <a:pt x="440" y="11501"/>
                </a:cubicBezTo>
                <a:cubicBezTo>
                  <a:pt x="221" y="11025"/>
                  <a:pt x="-30" y="10814"/>
                  <a:pt x="2" y="10389"/>
                </a:cubicBezTo>
                <a:close/>
                <a:moveTo>
                  <a:pt x="2" y="10389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AutoShape 5"/>
          <p:cNvSpPr>
            <a:spLocks/>
          </p:cNvSpPr>
          <p:nvPr/>
        </p:nvSpPr>
        <p:spPr bwMode="auto">
          <a:xfrm>
            <a:off x="3683000" y="2590800"/>
            <a:ext cx="3295650" cy="823913"/>
          </a:xfrm>
          <a:custGeom>
            <a:avLst/>
            <a:gdLst/>
            <a:ahLst/>
            <a:cxnLst/>
            <a:rect l="0" t="0" r="r" b="b"/>
            <a:pathLst>
              <a:path w="21600" h="20454">
                <a:moveTo>
                  <a:pt x="0" y="20454"/>
                </a:moveTo>
                <a:cubicBezTo>
                  <a:pt x="861" y="18700"/>
                  <a:pt x="532" y="15533"/>
                  <a:pt x="1489" y="13779"/>
                </a:cubicBezTo>
                <a:cubicBezTo>
                  <a:pt x="2350" y="12027"/>
                  <a:pt x="3829" y="8099"/>
                  <a:pt x="4828" y="7223"/>
                </a:cubicBezTo>
                <a:cubicBezTo>
                  <a:pt x="6159" y="5762"/>
                  <a:pt x="8490" y="3128"/>
                  <a:pt x="9822" y="2183"/>
                </a:cubicBezTo>
                <a:cubicBezTo>
                  <a:pt x="11154" y="1374"/>
                  <a:pt x="12402" y="-1146"/>
                  <a:pt x="13734" y="608"/>
                </a:cubicBezTo>
                <a:cubicBezTo>
                  <a:pt x="15316" y="2653"/>
                  <a:pt x="16564" y="3593"/>
                  <a:pt x="18146" y="6514"/>
                </a:cubicBezTo>
                <a:cubicBezTo>
                  <a:pt x="18728" y="7392"/>
                  <a:pt x="19830" y="13352"/>
                  <a:pt x="20393" y="15177"/>
                </a:cubicBezTo>
                <a:cubicBezTo>
                  <a:pt x="20684" y="16122"/>
                  <a:pt x="21267" y="19566"/>
                  <a:pt x="21600" y="19273"/>
                </a:cubicBezTo>
              </a:path>
            </a:pathLst>
          </a:custGeom>
          <a:noFill/>
          <a:ln w="381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Biological Neuron</a:t>
            </a:r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>
            <a:off x="546100" y="1003300"/>
            <a:ext cx="412750" cy="798513"/>
          </a:xfrm>
          <a:custGeom>
            <a:avLst/>
            <a:gdLst/>
            <a:ahLst/>
            <a:cxnLst/>
            <a:rect l="0" t="0" r="r" b="b"/>
            <a:pathLst>
              <a:path w="21600" h="21249">
                <a:moveTo>
                  <a:pt x="0" y="11856"/>
                </a:moveTo>
                <a:cubicBezTo>
                  <a:pt x="618" y="7621"/>
                  <a:pt x="0" y="4235"/>
                  <a:pt x="618" y="1411"/>
                </a:cubicBezTo>
                <a:cubicBezTo>
                  <a:pt x="826" y="564"/>
                  <a:pt x="1360" y="3"/>
                  <a:pt x="1864" y="0"/>
                </a:cubicBezTo>
                <a:cubicBezTo>
                  <a:pt x="2492" y="-4"/>
                  <a:pt x="3318" y="846"/>
                  <a:pt x="3318" y="1694"/>
                </a:cubicBezTo>
                <a:cubicBezTo>
                  <a:pt x="3526" y="9315"/>
                  <a:pt x="3318" y="11856"/>
                  <a:pt x="4356" y="18630"/>
                </a:cubicBezTo>
                <a:cubicBezTo>
                  <a:pt x="4356" y="19194"/>
                  <a:pt x="5122" y="20859"/>
                  <a:pt x="5808" y="21170"/>
                </a:cubicBezTo>
                <a:cubicBezTo>
                  <a:pt x="6750" y="21596"/>
                  <a:pt x="7576" y="20183"/>
                  <a:pt x="8303" y="19477"/>
                </a:cubicBezTo>
                <a:cubicBezTo>
                  <a:pt x="9424" y="18390"/>
                  <a:pt x="9133" y="18067"/>
                  <a:pt x="10585" y="16937"/>
                </a:cubicBezTo>
                <a:cubicBezTo>
                  <a:pt x="13908" y="13831"/>
                  <a:pt x="16403" y="13549"/>
                  <a:pt x="20349" y="12419"/>
                </a:cubicBezTo>
                <a:cubicBezTo>
                  <a:pt x="20764" y="12138"/>
                  <a:pt x="20969" y="12138"/>
                  <a:pt x="21600" y="12138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9" name="AutoShape 9"/>
          <p:cNvSpPr>
            <a:spLocks/>
          </p:cNvSpPr>
          <p:nvPr/>
        </p:nvSpPr>
        <p:spPr bwMode="auto">
          <a:xfrm>
            <a:off x="698500" y="2374900"/>
            <a:ext cx="412750" cy="798513"/>
          </a:xfrm>
          <a:custGeom>
            <a:avLst/>
            <a:gdLst/>
            <a:ahLst/>
            <a:cxnLst/>
            <a:rect l="0" t="0" r="r" b="b"/>
            <a:pathLst>
              <a:path w="21600" h="21249">
                <a:moveTo>
                  <a:pt x="0" y="11856"/>
                </a:moveTo>
                <a:cubicBezTo>
                  <a:pt x="618" y="7621"/>
                  <a:pt x="0" y="4235"/>
                  <a:pt x="618" y="1411"/>
                </a:cubicBezTo>
                <a:cubicBezTo>
                  <a:pt x="826" y="564"/>
                  <a:pt x="1360" y="3"/>
                  <a:pt x="1864" y="0"/>
                </a:cubicBezTo>
                <a:cubicBezTo>
                  <a:pt x="2492" y="-4"/>
                  <a:pt x="3318" y="846"/>
                  <a:pt x="3318" y="1694"/>
                </a:cubicBezTo>
                <a:cubicBezTo>
                  <a:pt x="3526" y="9315"/>
                  <a:pt x="3318" y="11856"/>
                  <a:pt x="4356" y="18630"/>
                </a:cubicBezTo>
                <a:cubicBezTo>
                  <a:pt x="4356" y="19194"/>
                  <a:pt x="5122" y="20859"/>
                  <a:pt x="5808" y="21170"/>
                </a:cubicBezTo>
                <a:cubicBezTo>
                  <a:pt x="6750" y="21596"/>
                  <a:pt x="7576" y="20183"/>
                  <a:pt x="8303" y="19477"/>
                </a:cubicBezTo>
                <a:cubicBezTo>
                  <a:pt x="9424" y="18390"/>
                  <a:pt x="9133" y="18067"/>
                  <a:pt x="10585" y="16937"/>
                </a:cubicBezTo>
                <a:cubicBezTo>
                  <a:pt x="13908" y="13831"/>
                  <a:pt x="16403" y="13549"/>
                  <a:pt x="20349" y="12419"/>
                </a:cubicBezTo>
                <a:cubicBezTo>
                  <a:pt x="20764" y="12138"/>
                  <a:pt x="20969" y="12138"/>
                  <a:pt x="21600" y="12138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>
            <a:off x="431800" y="3771900"/>
            <a:ext cx="412750" cy="798513"/>
          </a:xfrm>
          <a:custGeom>
            <a:avLst/>
            <a:gdLst/>
            <a:ahLst/>
            <a:cxnLst/>
            <a:rect l="0" t="0" r="r" b="b"/>
            <a:pathLst>
              <a:path w="21600" h="21249">
                <a:moveTo>
                  <a:pt x="0" y="11856"/>
                </a:moveTo>
                <a:cubicBezTo>
                  <a:pt x="618" y="7621"/>
                  <a:pt x="0" y="4235"/>
                  <a:pt x="618" y="1411"/>
                </a:cubicBezTo>
                <a:cubicBezTo>
                  <a:pt x="826" y="564"/>
                  <a:pt x="1360" y="3"/>
                  <a:pt x="1864" y="0"/>
                </a:cubicBezTo>
                <a:cubicBezTo>
                  <a:pt x="2492" y="-4"/>
                  <a:pt x="3318" y="846"/>
                  <a:pt x="3318" y="1694"/>
                </a:cubicBezTo>
                <a:cubicBezTo>
                  <a:pt x="3526" y="9315"/>
                  <a:pt x="3318" y="11856"/>
                  <a:pt x="4356" y="18630"/>
                </a:cubicBezTo>
                <a:cubicBezTo>
                  <a:pt x="4356" y="19194"/>
                  <a:pt x="5122" y="20859"/>
                  <a:pt x="5808" y="21170"/>
                </a:cubicBezTo>
                <a:cubicBezTo>
                  <a:pt x="6750" y="21596"/>
                  <a:pt x="7576" y="20183"/>
                  <a:pt x="8303" y="19477"/>
                </a:cubicBezTo>
                <a:cubicBezTo>
                  <a:pt x="9424" y="18390"/>
                  <a:pt x="9133" y="18067"/>
                  <a:pt x="10585" y="16937"/>
                </a:cubicBezTo>
                <a:cubicBezTo>
                  <a:pt x="13908" y="13831"/>
                  <a:pt x="16403" y="13549"/>
                  <a:pt x="20349" y="12419"/>
                </a:cubicBezTo>
                <a:cubicBezTo>
                  <a:pt x="20764" y="12138"/>
                  <a:pt x="20969" y="12138"/>
                  <a:pt x="21600" y="12138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1" name="Rectangle 11"/>
          <p:cNvSpPr>
            <a:spLocks/>
          </p:cNvSpPr>
          <p:nvPr/>
        </p:nvSpPr>
        <p:spPr bwMode="auto">
          <a:xfrm>
            <a:off x="1384300" y="1587500"/>
            <a:ext cx="1371600" cy="914400"/>
          </a:xfrm>
          <a:prstGeom prst="rect">
            <a:avLst/>
          </a:prstGeom>
          <a:solidFill>
            <a:srgbClr val="FFFFCC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>
            <a:off x="1600200" y="2159000"/>
            <a:ext cx="903288" cy="193675"/>
          </a:xfrm>
          <a:custGeom>
            <a:avLst/>
            <a:gdLst/>
            <a:ahLst/>
            <a:cxnLst/>
            <a:rect l="0" t="0" r="r" b="b"/>
            <a:pathLst>
              <a:path w="21600" h="21551">
                <a:moveTo>
                  <a:pt x="0" y="21551"/>
                </a:moveTo>
                <a:cubicBezTo>
                  <a:pt x="1574" y="21551"/>
                  <a:pt x="4041" y="21551"/>
                  <a:pt x="4041" y="21551"/>
                </a:cubicBezTo>
                <a:cubicBezTo>
                  <a:pt x="4041" y="21551"/>
                  <a:pt x="4494" y="13522"/>
                  <a:pt x="5362" y="8896"/>
                </a:cubicBezTo>
                <a:cubicBezTo>
                  <a:pt x="5885" y="6097"/>
                  <a:pt x="6335" y="4632"/>
                  <a:pt x="7211" y="2426"/>
                </a:cubicBezTo>
                <a:cubicBezTo>
                  <a:pt x="7608" y="1433"/>
                  <a:pt x="7859" y="835"/>
                  <a:pt x="8382" y="302"/>
                </a:cubicBezTo>
                <a:cubicBezTo>
                  <a:pt x="8658" y="28"/>
                  <a:pt x="8843" y="-49"/>
                  <a:pt x="9138" y="28"/>
                </a:cubicBezTo>
                <a:cubicBezTo>
                  <a:pt x="9624" y="154"/>
                  <a:pt x="9902" y="467"/>
                  <a:pt x="10309" y="1136"/>
                </a:cubicBezTo>
                <a:cubicBezTo>
                  <a:pt x="10861" y="2042"/>
                  <a:pt x="11029" y="2980"/>
                  <a:pt x="11479" y="4182"/>
                </a:cubicBezTo>
                <a:cubicBezTo>
                  <a:pt x="12196" y="6103"/>
                  <a:pt x="12609" y="7178"/>
                  <a:pt x="13291" y="9171"/>
                </a:cubicBezTo>
                <a:cubicBezTo>
                  <a:pt x="13918" y="10998"/>
                  <a:pt x="14173" y="12238"/>
                  <a:pt x="14841" y="13972"/>
                </a:cubicBezTo>
                <a:cubicBezTo>
                  <a:pt x="15475" y="15630"/>
                  <a:pt x="15836" y="16623"/>
                  <a:pt x="16615" y="17852"/>
                </a:cubicBezTo>
                <a:cubicBezTo>
                  <a:pt x="17345" y="19010"/>
                  <a:pt x="17830" y="19575"/>
                  <a:pt x="18654" y="20256"/>
                </a:cubicBezTo>
                <a:cubicBezTo>
                  <a:pt x="19314" y="20799"/>
                  <a:pt x="19703" y="20838"/>
                  <a:pt x="20391" y="21085"/>
                </a:cubicBezTo>
                <a:cubicBezTo>
                  <a:pt x="20857" y="21255"/>
                  <a:pt x="21129" y="21200"/>
                  <a:pt x="21600" y="21271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3" name="Rectangle 13"/>
          <p:cNvSpPr>
            <a:spLocks/>
          </p:cNvSpPr>
          <p:nvPr/>
        </p:nvSpPr>
        <p:spPr bwMode="auto">
          <a:xfrm>
            <a:off x="1384300" y="2971800"/>
            <a:ext cx="1371600" cy="914400"/>
          </a:xfrm>
          <a:prstGeom prst="rect">
            <a:avLst/>
          </a:prstGeom>
          <a:solidFill>
            <a:srgbClr val="FFFFCC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4" name="AutoShape 14"/>
          <p:cNvSpPr>
            <a:spLocks/>
          </p:cNvSpPr>
          <p:nvPr/>
        </p:nvSpPr>
        <p:spPr bwMode="auto">
          <a:xfrm>
            <a:off x="1816100" y="3365500"/>
            <a:ext cx="908050" cy="369888"/>
          </a:xfrm>
          <a:custGeom>
            <a:avLst/>
            <a:gdLst/>
            <a:ahLst/>
            <a:cxnLst/>
            <a:rect l="0" t="0" r="r" b="b"/>
            <a:pathLst>
              <a:path w="21600" h="21551">
                <a:moveTo>
                  <a:pt x="0" y="21551"/>
                </a:moveTo>
                <a:cubicBezTo>
                  <a:pt x="1575" y="21551"/>
                  <a:pt x="4041" y="21551"/>
                  <a:pt x="4041" y="21551"/>
                </a:cubicBezTo>
                <a:cubicBezTo>
                  <a:pt x="4041" y="21551"/>
                  <a:pt x="4494" y="13524"/>
                  <a:pt x="5362" y="8896"/>
                </a:cubicBezTo>
                <a:cubicBezTo>
                  <a:pt x="5886" y="6099"/>
                  <a:pt x="6336" y="4636"/>
                  <a:pt x="7213" y="2431"/>
                </a:cubicBezTo>
                <a:cubicBezTo>
                  <a:pt x="7608" y="1435"/>
                  <a:pt x="7859" y="837"/>
                  <a:pt x="8383" y="306"/>
                </a:cubicBezTo>
                <a:cubicBezTo>
                  <a:pt x="8658" y="29"/>
                  <a:pt x="8843" y="-49"/>
                  <a:pt x="9138" y="29"/>
                </a:cubicBezTo>
                <a:cubicBezTo>
                  <a:pt x="9625" y="159"/>
                  <a:pt x="9903" y="471"/>
                  <a:pt x="10309" y="1137"/>
                </a:cubicBezTo>
                <a:cubicBezTo>
                  <a:pt x="10861" y="2047"/>
                  <a:pt x="11030" y="2982"/>
                  <a:pt x="11480" y="4186"/>
                </a:cubicBezTo>
                <a:cubicBezTo>
                  <a:pt x="12197" y="6105"/>
                  <a:pt x="12610" y="7179"/>
                  <a:pt x="13292" y="9174"/>
                </a:cubicBezTo>
                <a:cubicBezTo>
                  <a:pt x="13918" y="11001"/>
                  <a:pt x="14173" y="12239"/>
                  <a:pt x="14841" y="13977"/>
                </a:cubicBezTo>
                <a:cubicBezTo>
                  <a:pt x="15475" y="15631"/>
                  <a:pt x="15837" y="16627"/>
                  <a:pt x="16615" y="17856"/>
                </a:cubicBezTo>
                <a:cubicBezTo>
                  <a:pt x="17346" y="19011"/>
                  <a:pt x="17831" y="19577"/>
                  <a:pt x="18655" y="20258"/>
                </a:cubicBezTo>
                <a:cubicBezTo>
                  <a:pt x="19314" y="20803"/>
                  <a:pt x="19704" y="20838"/>
                  <a:pt x="20392" y="21089"/>
                </a:cubicBezTo>
                <a:cubicBezTo>
                  <a:pt x="20858" y="21259"/>
                  <a:pt x="21129" y="21205"/>
                  <a:pt x="21600" y="2127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5" name="Rectangle 15"/>
          <p:cNvSpPr>
            <a:spLocks/>
          </p:cNvSpPr>
          <p:nvPr/>
        </p:nvSpPr>
        <p:spPr bwMode="auto">
          <a:xfrm>
            <a:off x="1384300" y="4343400"/>
            <a:ext cx="1371600" cy="914400"/>
          </a:xfrm>
          <a:prstGeom prst="rect">
            <a:avLst/>
          </a:prstGeom>
          <a:solidFill>
            <a:srgbClr val="FFFFCC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6" name="AutoShape 16"/>
          <p:cNvSpPr>
            <a:spLocks/>
          </p:cNvSpPr>
          <p:nvPr/>
        </p:nvSpPr>
        <p:spPr bwMode="auto">
          <a:xfrm>
            <a:off x="1409700" y="4838700"/>
            <a:ext cx="915988" cy="269875"/>
          </a:xfrm>
          <a:custGeom>
            <a:avLst/>
            <a:gdLst/>
            <a:ahLst/>
            <a:cxnLst/>
            <a:rect l="0" t="0" r="r" b="b"/>
            <a:pathLst>
              <a:path w="21600" h="21552">
                <a:moveTo>
                  <a:pt x="0" y="21552"/>
                </a:moveTo>
                <a:cubicBezTo>
                  <a:pt x="1575" y="21552"/>
                  <a:pt x="4039" y="21552"/>
                  <a:pt x="4039" y="21552"/>
                </a:cubicBezTo>
                <a:cubicBezTo>
                  <a:pt x="4039" y="21552"/>
                  <a:pt x="4493" y="13523"/>
                  <a:pt x="5361" y="8897"/>
                </a:cubicBezTo>
                <a:cubicBezTo>
                  <a:pt x="5885" y="6098"/>
                  <a:pt x="6335" y="4634"/>
                  <a:pt x="7212" y="2431"/>
                </a:cubicBezTo>
                <a:cubicBezTo>
                  <a:pt x="7607" y="1432"/>
                  <a:pt x="7859" y="836"/>
                  <a:pt x="8383" y="303"/>
                </a:cubicBezTo>
                <a:cubicBezTo>
                  <a:pt x="8658" y="27"/>
                  <a:pt x="8843" y="-48"/>
                  <a:pt x="9138" y="27"/>
                </a:cubicBezTo>
                <a:cubicBezTo>
                  <a:pt x="9624" y="157"/>
                  <a:pt x="9903" y="469"/>
                  <a:pt x="10309" y="1136"/>
                </a:cubicBezTo>
                <a:cubicBezTo>
                  <a:pt x="10861" y="2044"/>
                  <a:pt x="11029" y="2980"/>
                  <a:pt x="11480" y="4184"/>
                </a:cubicBezTo>
                <a:cubicBezTo>
                  <a:pt x="12197" y="6106"/>
                  <a:pt x="12610" y="7180"/>
                  <a:pt x="13292" y="9173"/>
                </a:cubicBezTo>
                <a:cubicBezTo>
                  <a:pt x="13918" y="11001"/>
                  <a:pt x="14171" y="12236"/>
                  <a:pt x="14839" y="13977"/>
                </a:cubicBezTo>
                <a:cubicBezTo>
                  <a:pt x="15475" y="15631"/>
                  <a:pt x="15836" y="16626"/>
                  <a:pt x="16615" y="17853"/>
                </a:cubicBezTo>
                <a:cubicBezTo>
                  <a:pt x="17345" y="19010"/>
                  <a:pt x="17831" y="19574"/>
                  <a:pt x="18654" y="20257"/>
                </a:cubicBezTo>
                <a:cubicBezTo>
                  <a:pt x="19314" y="20802"/>
                  <a:pt x="19703" y="20838"/>
                  <a:pt x="20392" y="21086"/>
                </a:cubicBezTo>
                <a:cubicBezTo>
                  <a:pt x="20857" y="21260"/>
                  <a:pt x="21129" y="21205"/>
                  <a:pt x="21600" y="21272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7" name="Rectangle 17"/>
          <p:cNvSpPr>
            <a:spLocks/>
          </p:cNvSpPr>
          <p:nvPr/>
        </p:nvSpPr>
        <p:spPr bwMode="auto">
          <a:xfrm>
            <a:off x="4800600" y="2984500"/>
            <a:ext cx="137160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8" name="AutoShape 18"/>
          <p:cNvSpPr>
            <a:spLocks/>
          </p:cNvSpPr>
          <p:nvPr/>
        </p:nvSpPr>
        <p:spPr bwMode="auto">
          <a:xfrm>
            <a:off x="4965700" y="3517900"/>
            <a:ext cx="912813" cy="244475"/>
          </a:xfrm>
          <a:custGeom>
            <a:avLst/>
            <a:gdLst/>
            <a:ahLst/>
            <a:cxnLst/>
            <a:rect l="0" t="0" r="r" b="b"/>
            <a:pathLst>
              <a:path w="21600" h="21553">
                <a:moveTo>
                  <a:pt x="0" y="21553"/>
                </a:moveTo>
                <a:cubicBezTo>
                  <a:pt x="1575" y="21553"/>
                  <a:pt x="4039" y="21553"/>
                  <a:pt x="4039" y="21553"/>
                </a:cubicBezTo>
                <a:cubicBezTo>
                  <a:pt x="4039" y="21553"/>
                  <a:pt x="4493" y="13523"/>
                  <a:pt x="5361" y="8893"/>
                </a:cubicBezTo>
                <a:cubicBezTo>
                  <a:pt x="5886" y="6098"/>
                  <a:pt x="6336" y="4634"/>
                  <a:pt x="7213" y="2427"/>
                </a:cubicBezTo>
                <a:cubicBezTo>
                  <a:pt x="7607" y="1434"/>
                  <a:pt x="7858" y="833"/>
                  <a:pt x="8383" y="306"/>
                </a:cubicBezTo>
                <a:cubicBezTo>
                  <a:pt x="8658" y="27"/>
                  <a:pt x="8843" y="-47"/>
                  <a:pt x="9138" y="27"/>
                </a:cubicBezTo>
                <a:cubicBezTo>
                  <a:pt x="9624" y="158"/>
                  <a:pt x="9903" y="471"/>
                  <a:pt x="10308" y="1133"/>
                </a:cubicBezTo>
                <a:cubicBezTo>
                  <a:pt x="10861" y="2043"/>
                  <a:pt x="11030" y="2980"/>
                  <a:pt x="11480" y="4186"/>
                </a:cubicBezTo>
                <a:cubicBezTo>
                  <a:pt x="12197" y="6102"/>
                  <a:pt x="12610" y="7178"/>
                  <a:pt x="13292" y="9172"/>
                </a:cubicBezTo>
                <a:cubicBezTo>
                  <a:pt x="13917" y="10997"/>
                  <a:pt x="14171" y="12238"/>
                  <a:pt x="14839" y="13976"/>
                </a:cubicBezTo>
                <a:cubicBezTo>
                  <a:pt x="15475" y="15626"/>
                  <a:pt x="15836" y="16623"/>
                  <a:pt x="16614" y="17856"/>
                </a:cubicBezTo>
                <a:cubicBezTo>
                  <a:pt x="17346" y="19010"/>
                  <a:pt x="17831" y="19576"/>
                  <a:pt x="18653" y="20255"/>
                </a:cubicBezTo>
                <a:cubicBezTo>
                  <a:pt x="19313" y="20800"/>
                  <a:pt x="19703" y="20839"/>
                  <a:pt x="20391" y="21087"/>
                </a:cubicBezTo>
                <a:cubicBezTo>
                  <a:pt x="20857" y="21257"/>
                  <a:pt x="21128" y="21200"/>
                  <a:pt x="21600" y="21270"/>
                </a:cubicBezTo>
              </a:path>
            </a:pathLst>
          </a:custGeom>
          <a:noFill/>
          <a:ln w="12700">
            <a:solidFill>
              <a:srgbClr val="33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978400" y="3759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AutoShape 20"/>
          <p:cNvSpPr>
            <a:spLocks/>
          </p:cNvSpPr>
          <p:nvPr/>
        </p:nvSpPr>
        <p:spPr bwMode="auto">
          <a:xfrm>
            <a:off x="4978400" y="3644900"/>
            <a:ext cx="790575" cy="115888"/>
          </a:xfrm>
          <a:custGeom>
            <a:avLst/>
            <a:gdLst/>
            <a:ahLst/>
            <a:cxnLst/>
            <a:rect l="0" t="0" r="r" b="b"/>
            <a:pathLst>
              <a:path w="21600" h="21559">
                <a:moveTo>
                  <a:pt x="0" y="21559"/>
                </a:moveTo>
                <a:cubicBezTo>
                  <a:pt x="1819" y="21559"/>
                  <a:pt x="1312" y="20893"/>
                  <a:pt x="1312" y="20893"/>
                </a:cubicBezTo>
                <a:cubicBezTo>
                  <a:pt x="1312" y="20893"/>
                  <a:pt x="1837" y="13112"/>
                  <a:pt x="2840" y="8615"/>
                </a:cubicBezTo>
                <a:cubicBezTo>
                  <a:pt x="3445" y="5915"/>
                  <a:pt x="3965" y="4492"/>
                  <a:pt x="4977" y="2349"/>
                </a:cubicBezTo>
                <a:cubicBezTo>
                  <a:pt x="5435" y="1391"/>
                  <a:pt x="5724" y="807"/>
                  <a:pt x="6330" y="296"/>
                </a:cubicBezTo>
                <a:cubicBezTo>
                  <a:pt x="6647" y="23"/>
                  <a:pt x="6863" y="-41"/>
                  <a:pt x="7203" y="23"/>
                </a:cubicBezTo>
                <a:cubicBezTo>
                  <a:pt x="7765" y="151"/>
                  <a:pt x="8085" y="461"/>
                  <a:pt x="8555" y="1099"/>
                </a:cubicBezTo>
                <a:cubicBezTo>
                  <a:pt x="9194" y="1984"/>
                  <a:pt x="9388" y="2887"/>
                  <a:pt x="9908" y="4055"/>
                </a:cubicBezTo>
                <a:cubicBezTo>
                  <a:pt x="10736" y="5915"/>
                  <a:pt x="11213" y="6955"/>
                  <a:pt x="12001" y="8889"/>
                </a:cubicBezTo>
                <a:cubicBezTo>
                  <a:pt x="12723" y="10668"/>
                  <a:pt x="13017" y="11863"/>
                  <a:pt x="13789" y="13541"/>
                </a:cubicBezTo>
                <a:cubicBezTo>
                  <a:pt x="14523" y="15147"/>
                  <a:pt x="14941" y="16113"/>
                  <a:pt x="15839" y="17308"/>
                </a:cubicBezTo>
                <a:cubicBezTo>
                  <a:pt x="16684" y="18430"/>
                  <a:pt x="17245" y="18978"/>
                  <a:pt x="18195" y="19634"/>
                </a:cubicBezTo>
                <a:cubicBezTo>
                  <a:pt x="18958" y="20163"/>
                  <a:pt x="19408" y="20200"/>
                  <a:pt x="20203" y="20437"/>
                </a:cubicBezTo>
                <a:cubicBezTo>
                  <a:pt x="20741" y="20601"/>
                  <a:pt x="21055" y="20556"/>
                  <a:pt x="21600" y="20619"/>
                </a:cubicBezTo>
              </a:path>
            </a:pathLst>
          </a:custGeom>
          <a:noFill/>
          <a:ln w="127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1" name="AutoShape 21"/>
          <p:cNvSpPr>
            <a:spLocks/>
          </p:cNvSpPr>
          <p:nvPr/>
        </p:nvSpPr>
        <p:spPr bwMode="auto">
          <a:xfrm>
            <a:off x="5130800" y="3568700"/>
            <a:ext cx="706438" cy="187325"/>
          </a:xfrm>
          <a:custGeom>
            <a:avLst/>
            <a:gdLst/>
            <a:ahLst/>
            <a:cxnLst/>
            <a:rect l="0" t="0" r="r" b="b"/>
            <a:pathLst>
              <a:path w="21600" h="21553">
                <a:moveTo>
                  <a:pt x="0" y="21553"/>
                </a:moveTo>
                <a:cubicBezTo>
                  <a:pt x="2048" y="21553"/>
                  <a:pt x="5250" y="21553"/>
                  <a:pt x="5250" y="21553"/>
                </a:cubicBezTo>
                <a:cubicBezTo>
                  <a:pt x="5250" y="21553"/>
                  <a:pt x="5840" y="13521"/>
                  <a:pt x="6969" y="8892"/>
                </a:cubicBezTo>
                <a:cubicBezTo>
                  <a:pt x="7651" y="6096"/>
                  <a:pt x="8236" y="4633"/>
                  <a:pt x="9376" y="2426"/>
                </a:cubicBezTo>
                <a:cubicBezTo>
                  <a:pt x="9890" y="1428"/>
                  <a:pt x="10216" y="838"/>
                  <a:pt x="10898" y="305"/>
                </a:cubicBezTo>
                <a:cubicBezTo>
                  <a:pt x="11255" y="27"/>
                  <a:pt x="11496" y="-47"/>
                  <a:pt x="11880" y="27"/>
                </a:cubicBezTo>
                <a:cubicBezTo>
                  <a:pt x="12512" y="157"/>
                  <a:pt x="12874" y="469"/>
                  <a:pt x="13402" y="1133"/>
                </a:cubicBezTo>
                <a:cubicBezTo>
                  <a:pt x="14120" y="2040"/>
                  <a:pt x="14340" y="2982"/>
                  <a:pt x="14925" y="4185"/>
                </a:cubicBezTo>
                <a:cubicBezTo>
                  <a:pt x="15857" y="6102"/>
                  <a:pt x="16394" y="7174"/>
                  <a:pt x="17280" y="9170"/>
                </a:cubicBezTo>
                <a:cubicBezTo>
                  <a:pt x="18093" y="10997"/>
                  <a:pt x="18423" y="12233"/>
                  <a:pt x="19292" y="13975"/>
                </a:cubicBezTo>
                <a:cubicBezTo>
                  <a:pt x="20118" y="15625"/>
                  <a:pt x="20588" y="16624"/>
                  <a:pt x="21600" y="17855"/>
                </a:cubicBezTo>
              </a:path>
            </a:pathLst>
          </a:custGeom>
          <a:noFill/>
          <a:ln w="127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2" name="AutoShape 22"/>
          <p:cNvSpPr>
            <a:spLocks/>
          </p:cNvSpPr>
          <p:nvPr/>
        </p:nvSpPr>
        <p:spPr bwMode="auto">
          <a:xfrm>
            <a:off x="4965700" y="3314700"/>
            <a:ext cx="950913" cy="444500"/>
          </a:xfrm>
          <a:custGeom>
            <a:avLst/>
            <a:gdLst/>
            <a:ahLst/>
            <a:cxnLst/>
            <a:rect l="0" t="0" r="r" b="b"/>
            <a:pathLst>
              <a:path w="21600" h="21280">
                <a:moveTo>
                  <a:pt x="0" y="21280"/>
                </a:moveTo>
                <a:cubicBezTo>
                  <a:pt x="478" y="21280"/>
                  <a:pt x="1226" y="21280"/>
                  <a:pt x="1226" y="21280"/>
                </a:cubicBezTo>
                <a:cubicBezTo>
                  <a:pt x="1226" y="21280"/>
                  <a:pt x="1515" y="19628"/>
                  <a:pt x="1875" y="18853"/>
                </a:cubicBezTo>
                <a:cubicBezTo>
                  <a:pt x="2263" y="18021"/>
                  <a:pt x="2619" y="17910"/>
                  <a:pt x="3101" y="17336"/>
                </a:cubicBezTo>
                <a:cubicBezTo>
                  <a:pt x="3408" y="16971"/>
                  <a:pt x="3981" y="17144"/>
                  <a:pt x="3894" y="16426"/>
                </a:cubicBezTo>
                <a:cubicBezTo>
                  <a:pt x="3894" y="16426"/>
                  <a:pt x="4219" y="13469"/>
                  <a:pt x="4544" y="11345"/>
                </a:cubicBezTo>
                <a:cubicBezTo>
                  <a:pt x="4895" y="9044"/>
                  <a:pt x="5157" y="8084"/>
                  <a:pt x="5445" y="7250"/>
                </a:cubicBezTo>
                <a:cubicBezTo>
                  <a:pt x="5718" y="6461"/>
                  <a:pt x="6171" y="5702"/>
                  <a:pt x="6599" y="5354"/>
                </a:cubicBezTo>
                <a:cubicBezTo>
                  <a:pt x="7248" y="4823"/>
                  <a:pt x="7392" y="4975"/>
                  <a:pt x="7392" y="4975"/>
                </a:cubicBezTo>
                <a:cubicBezTo>
                  <a:pt x="7392" y="4975"/>
                  <a:pt x="7512" y="4211"/>
                  <a:pt x="8654" y="1789"/>
                </a:cubicBezTo>
                <a:cubicBezTo>
                  <a:pt x="9256" y="512"/>
                  <a:pt x="9323" y="507"/>
                  <a:pt x="9772" y="272"/>
                </a:cubicBezTo>
                <a:cubicBezTo>
                  <a:pt x="10222" y="38"/>
                  <a:pt x="10573" y="-320"/>
                  <a:pt x="10962" y="576"/>
                </a:cubicBezTo>
                <a:cubicBezTo>
                  <a:pt x="11720" y="2320"/>
                  <a:pt x="11574" y="1732"/>
                  <a:pt x="11900" y="2624"/>
                </a:cubicBezTo>
                <a:cubicBezTo>
                  <a:pt x="12982" y="5581"/>
                  <a:pt x="12585" y="4520"/>
                  <a:pt x="14172" y="8691"/>
                </a:cubicBezTo>
                <a:cubicBezTo>
                  <a:pt x="14864" y="10511"/>
                  <a:pt x="15434" y="12255"/>
                  <a:pt x="16443" y="13999"/>
                </a:cubicBezTo>
                <a:cubicBezTo>
                  <a:pt x="17314" y="15504"/>
                  <a:pt x="17922" y="17033"/>
                  <a:pt x="18968" y="18322"/>
                </a:cubicBezTo>
                <a:cubicBezTo>
                  <a:pt x="19120" y="18509"/>
                  <a:pt x="19818" y="19294"/>
                  <a:pt x="20049" y="19536"/>
                </a:cubicBezTo>
                <a:cubicBezTo>
                  <a:pt x="20410" y="19915"/>
                  <a:pt x="21348" y="20541"/>
                  <a:pt x="21600" y="20597"/>
                </a:cubicBezTo>
              </a:path>
            </a:pathLst>
          </a:custGeom>
          <a:noFill/>
          <a:ln w="254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5103813" y="3367088"/>
            <a:ext cx="731837" cy="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rot="10800000" flipH="1">
            <a:off x="5334000" y="3216275"/>
            <a:ext cx="0" cy="24288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AutoShape 25"/>
          <p:cNvSpPr>
            <a:spLocks/>
          </p:cNvSpPr>
          <p:nvPr/>
        </p:nvSpPr>
        <p:spPr bwMode="auto">
          <a:xfrm>
            <a:off x="7632700" y="2921000"/>
            <a:ext cx="412750" cy="798513"/>
          </a:xfrm>
          <a:custGeom>
            <a:avLst/>
            <a:gdLst/>
            <a:ahLst/>
            <a:cxnLst/>
            <a:rect l="0" t="0" r="r" b="b"/>
            <a:pathLst>
              <a:path w="21600" h="21249">
                <a:moveTo>
                  <a:pt x="0" y="11856"/>
                </a:moveTo>
                <a:cubicBezTo>
                  <a:pt x="618" y="7621"/>
                  <a:pt x="0" y="4235"/>
                  <a:pt x="618" y="1411"/>
                </a:cubicBezTo>
                <a:cubicBezTo>
                  <a:pt x="826" y="564"/>
                  <a:pt x="1360" y="3"/>
                  <a:pt x="1864" y="0"/>
                </a:cubicBezTo>
                <a:cubicBezTo>
                  <a:pt x="2492" y="-4"/>
                  <a:pt x="3318" y="846"/>
                  <a:pt x="3318" y="1694"/>
                </a:cubicBezTo>
                <a:cubicBezTo>
                  <a:pt x="3526" y="9315"/>
                  <a:pt x="3318" y="11856"/>
                  <a:pt x="4356" y="18630"/>
                </a:cubicBezTo>
                <a:cubicBezTo>
                  <a:pt x="4356" y="19194"/>
                  <a:pt x="5122" y="20859"/>
                  <a:pt x="5808" y="21170"/>
                </a:cubicBezTo>
                <a:cubicBezTo>
                  <a:pt x="6750" y="21596"/>
                  <a:pt x="7576" y="20183"/>
                  <a:pt x="8303" y="19477"/>
                </a:cubicBezTo>
                <a:cubicBezTo>
                  <a:pt x="9424" y="18390"/>
                  <a:pt x="9133" y="18067"/>
                  <a:pt x="10585" y="16937"/>
                </a:cubicBezTo>
                <a:cubicBezTo>
                  <a:pt x="13908" y="13831"/>
                  <a:pt x="16403" y="13549"/>
                  <a:pt x="20349" y="12419"/>
                </a:cubicBezTo>
                <a:cubicBezTo>
                  <a:pt x="20764" y="12138"/>
                  <a:pt x="20969" y="12138"/>
                  <a:pt x="21600" y="12138"/>
                </a:cubicBezTo>
              </a:path>
            </a:pathLst>
          </a:cu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6" name="AutoShape 26"/>
          <p:cNvSpPr>
            <a:spLocks/>
          </p:cNvSpPr>
          <p:nvPr/>
        </p:nvSpPr>
        <p:spPr bwMode="auto">
          <a:xfrm>
            <a:off x="3695700" y="3429000"/>
            <a:ext cx="3276600" cy="890588"/>
          </a:xfrm>
          <a:custGeom>
            <a:avLst/>
            <a:gdLst/>
            <a:ahLst/>
            <a:cxnLst/>
            <a:rect l="0" t="0" r="r" b="b"/>
            <a:pathLst>
              <a:path w="21600" h="20529">
                <a:moveTo>
                  <a:pt x="0" y="0"/>
                </a:moveTo>
                <a:cubicBezTo>
                  <a:pt x="833" y="1459"/>
                  <a:pt x="503" y="5351"/>
                  <a:pt x="1420" y="7101"/>
                </a:cubicBezTo>
                <a:cubicBezTo>
                  <a:pt x="3921" y="12064"/>
                  <a:pt x="4907" y="18095"/>
                  <a:pt x="7908" y="19848"/>
                </a:cubicBezTo>
                <a:cubicBezTo>
                  <a:pt x="11326" y="21600"/>
                  <a:pt x="16129" y="20086"/>
                  <a:pt x="19130" y="13955"/>
                </a:cubicBezTo>
                <a:cubicBezTo>
                  <a:pt x="19630" y="12788"/>
                  <a:pt x="20032" y="11470"/>
                  <a:pt x="20449" y="10009"/>
                </a:cubicBezTo>
                <a:cubicBezTo>
                  <a:pt x="20949" y="7966"/>
                  <a:pt x="21016" y="2043"/>
                  <a:pt x="21600" y="292"/>
                </a:cubicBezTo>
              </a:path>
            </a:pathLst>
          </a:custGeom>
          <a:noFill/>
          <a:ln w="381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7" name="AutoShape 27"/>
          <p:cNvSpPr>
            <a:spLocks/>
          </p:cNvSpPr>
          <p:nvPr/>
        </p:nvSpPr>
        <p:spPr bwMode="auto">
          <a:xfrm>
            <a:off x="1320800" y="2171700"/>
            <a:ext cx="2359025" cy="12414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cubicBezTo>
                  <a:pt x="19507" y="19169"/>
                  <a:pt x="16832" y="17623"/>
                  <a:pt x="14855" y="15413"/>
                </a:cubicBezTo>
                <a:cubicBezTo>
                  <a:pt x="12879" y="12982"/>
                  <a:pt x="11948" y="10993"/>
                  <a:pt x="9855" y="9447"/>
                </a:cubicBezTo>
                <a:cubicBezTo>
                  <a:pt x="7762" y="7679"/>
                  <a:pt x="6599" y="7016"/>
                  <a:pt x="4506" y="6353"/>
                </a:cubicBezTo>
                <a:cubicBezTo>
                  <a:pt x="3227" y="5690"/>
                  <a:pt x="3169" y="5469"/>
                  <a:pt x="2529" y="4806"/>
                </a:cubicBezTo>
                <a:cubicBezTo>
                  <a:pt x="1773" y="3922"/>
                  <a:pt x="1395" y="663"/>
                  <a:pt x="0" y="0"/>
                </a:cubicBezTo>
              </a:path>
            </a:pathLst>
          </a:custGeom>
          <a:noFill/>
          <a:ln w="381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8" name="AutoShape 28"/>
          <p:cNvSpPr>
            <a:spLocks/>
          </p:cNvSpPr>
          <p:nvPr/>
        </p:nvSpPr>
        <p:spPr bwMode="auto">
          <a:xfrm>
            <a:off x="1244600" y="2616200"/>
            <a:ext cx="917575" cy="8255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0"/>
                </a:moveTo>
                <a:cubicBezTo>
                  <a:pt x="17099" y="1706"/>
                  <a:pt x="17925" y="1109"/>
                  <a:pt x="13724" y="3157"/>
                </a:cubicBezTo>
                <a:cubicBezTo>
                  <a:pt x="11324" y="3841"/>
                  <a:pt x="7349" y="6145"/>
                  <a:pt x="5850" y="8195"/>
                </a:cubicBezTo>
                <a:cubicBezTo>
                  <a:pt x="3450" y="10585"/>
                  <a:pt x="3599" y="13914"/>
                  <a:pt x="2999" y="17329"/>
                </a:cubicBezTo>
                <a:cubicBezTo>
                  <a:pt x="2400" y="19038"/>
                  <a:pt x="899" y="19892"/>
                  <a:pt x="0" y="21600"/>
                </a:cubicBezTo>
              </a:path>
            </a:pathLst>
          </a:custGeom>
          <a:noFill/>
          <a:ln w="381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9" name="AutoShape 29"/>
          <p:cNvSpPr>
            <a:spLocks/>
          </p:cNvSpPr>
          <p:nvPr/>
        </p:nvSpPr>
        <p:spPr bwMode="auto">
          <a:xfrm>
            <a:off x="1193800" y="3416300"/>
            <a:ext cx="2486025" cy="1984375"/>
          </a:xfrm>
          <a:custGeom>
            <a:avLst/>
            <a:gdLst/>
            <a:ahLst/>
            <a:cxnLst/>
            <a:rect l="0" t="0" r="r" b="b"/>
            <a:pathLst>
              <a:path w="21600" h="21443">
                <a:moveTo>
                  <a:pt x="21600" y="0"/>
                </a:moveTo>
                <a:cubicBezTo>
                  <a:pt x="20110" y="1063"/>
                  <a:pt x="19958" y="1136"/>
                  <a:pt x="19614" y="2126"/>
                </a:cubicBezTo>
                <a:cubicBezTo>
                  <a:pt x="19270" y="3115"/>
                  <a:pt x="19172" y="3223"/>
                  <a:pt x="18841" y="5280"/>
                </a:cubicBezTo>
                <a:cubicBezTo>
                  <a:pt x="18400" y="7886"/>
                  <a:pt x="18841" y="6377"/>
                  <a:pt x="17628" y="11451"/>
                </a:cubicBezTo>
                <a:cubicBezTo>
                  <a:pt x="16855" y="14194"/>
                  <a:pt x="16966" y="15291"/>
                  <a:pt x="15310" y="16937"/>
                </a:cubicBezTo>
                <a:cubicBezTo>
                  <a:pt x="13434" y="18720"/>
                  <a:pt x="12441" y="20914"/>
                  <a:pt x="10234" y="21326"/>
                </a:cubicBezTo>
                <a:cubicBezTo>
                  <a:pt x="8138" y="21600"/>
                  <a:pt x="7476" y="21326"/>
                  <a:pt x="5490" y="21189"/>
                </a:cubicBezTo>
                <a:cubicBezTo>
                  <a:pt x="4055" y="20914"/>
                  <a:pt x="3945" y="21600"/>
                  <a:pt x="2952" y="20503"/>
                </a:cubicBezTo>
                <a:cubicBezTo>
                  <a:pt x="2400" y="19954"/>
                  <a:pt x="1628" y="19131"/>
                  <a:pt x="1517" y="18446"/>
                </a:cubicBezTo>
                <a:cubicBezTo>
                  <a:pt x="1297" y="17349"/>
                  <a:pt x="855" y="16937"/>
                  <a:pt x="634" y="15977"/>
                </a:cubicBezTo>
                <a:cubicBezTo>
                  <a:pt x="524" y="15566"/>
                  <a:pt x="221" y="15326"/>
                  <a:pt x="0" y="15051"/>
                </a:cubicBezTo>
              </a:path>
            </a:pathLst>
          </a:custGeom>
          <a:noFill/>
          <a:ln w="381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0" name="AutoShape 30"/>
          <p:cNvSpPr>
            <a:spLocks/>
          </p:cNvSpPr>
          <p:nvPr/>
        </p:nvSpPr>
        <p:spPr bwMode="auto">
          <a:xfrm>
            <a:off x="6972300" y="3441700"/>
            <a:ext cx="476250" cy="254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184" y="10800"/>
                  <a:pt x="8352" y="21600"/>
                  <a:pt x="14112" y="21600"/>
                </a:cubicBezTo>
                <a:cubicBezTo>
                  <a:pt x="16992" y="10800"/>
                  <a:pt x="19296" y="21600"/>
                  <a:pt x="21600" y="0"/>
                </a:cubicBezTo>
              </a:path>
            </a:pathLst>
          </a:custGeom>
          <a:noFill/>
          <a:ln w="381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1" name="AutoShape 31"/>
          <p:cNvSpPr>
            <a:spLocks/>
          </p:cNvSpPr>
          <p:nvPr/>
        </p:nvSpPr>
        <p:spPr bwMode="auto">
          <a:xfrm>
            <a:off x="6972300" y="3365500"/>
            <a:ext cx="479425" cy="22225"/>
          </a:xfrm>
          <a:custGeom>
            <a:avLst/>
            <a:gdLst/>
            <a:ahLst/>
            <a:cxnLst/>
            <a:rect l="0" t="0" r="r" b="b"/>
            <a:pathLst>
              <a:path w="21600" h="19200">
                <a:moveTo>
                  <a:pt x="0" y="300"/>
                </a:moveTo>
                <a:cubicBezTo>
                  <a:pt x="4005" y="300"/>
                  <a:pt x="3862" y="-2400"/>
                  <a:pt x="8440" y="8400"/>
                </a:cubicBezTo>
                <a:cubicBezTo>
                  <a:pt x="11301" y="8400"/>
                  <a:pt x="12445" y="19200"/>
                  <a:pt x="15878" y="19200"/>
                </a:cubicBezTo>
                <a:cubicBezTo>
                  <a:pt x="17595" y="8400"/>
                  <a:pt x="19311" y="8400"/>
                  <a:pt x="21600" y="8400"/>
                </a:cubicBezTo>
              </a:path>
            </a:pathLst>
          </a:custGeom>
          <a:noFill/>
          <a:ln w="381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2" name="AutoShape 32"/>
          <p:cNvSpPr>
            <a:spLocks/>
          </p:cNvSpPr>
          <p:nvPr/>
        </p:nvSpPr>
        <p:spPr bwMode="auto">
          <a:xfrm>
            <a:off x="736600" y="2019300"/>
            <a:ext cx="469900" cy="142875"/>
          </a:xfrm>
          <a:custGeom>
            <a:avLst/>
            <a:gdLst/>
            <a:ahLst/>
            <a:cxnLst/>
            <a:rect l="0" t="0" r="r" b="b"/>
            <a:pathLst>
              <a:path w="21600" h="20250">
                <a:moveTo>
                  <a:pt x="21600" y="20250"/>
                </a:moveTo>
                <a:cubicBezTo>
                  <a:pt x="19265" y="18450"/>
                  <a:pt x="18681" y="18450"/>
                  <a:pt x="16930" y="16650"/>
                </a:cubicBezTo>
                <a:cubicBezTo>
                  <a:pt x="12843" y="11250"/>
                  <a:pt x="11676" y="4050"/>
                  <a:pt x="8173" y="2250"/>
                </a:cubicBezTo>
                <a:cubicBezTo>
                  <a:pt x="4670" y="-1350"/>
                  <a:pt x="2919" y="450"/>
                  <a:pt x="0" y="450"/>
                </a:cubicBezTo>
              </a:path>
            </a:pathLst>
          </a:custGeom>
          <a:noFill/>
          <a:ln w="381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3" name="AutoShape 33"/>
          <p:cNvSpPr>
            <a:spLocks/>
          </p:cNvSpPr>
          <p:nvPr/>
        </p:nvSpPr>
        <p:spPr bwMode="auto">
          <a:xfrm>
            <a:off x="889000" y="3390900"/>
            <a:ext cx="254000" cy="42863"/>
          </a:xfrm>
          <a:custGeom>
            <a:avLst/>
            <a:gdLst/>
            <a:ahLst/>
            <a:cxnLst/>
            <a:rect l="0" t="0" r="r" b="b"/>
            <a:pathLst>
              <a:path w="21600" h="18437">
                <a:moveTo>
                  <a:pt x="21600" y="18437"/>
                </a:moveTo>
                <a:cubicBezTo>
                  <a:pt x="19440" y="13037"/>
                  <a:pt x="18360" y="7637"/>
                  <a:pt x="17280" y="7637"/>
                </a:cubicBezTo>
                <a:cubicBezTo>
                  <a:pt x="12960" y="2237"/>
                  <a:pt x="10800" y="-3163"/>
                  <a:pt x="7560" y="2237"/>
                </a:cubicBezTo>
                <a:cubicBezTo>
                  <a:pt x="4320" y="2237"/>
                  <a:pt x="2160" y="7637"/>
                  <a:pt x="0" y="18437"/>
                </a:cubicBezTo>
              </a:path>
            </a:pathLst>
          </a:custGeom>
          <a:noFill/>
          <a:ln w="381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4" name="AutoShape 34"/>
          <p:cNvSpPr>
            <a:spLocks/>
          </p:cNvSpPr>
          <p:nvPr/>
        </p:nvSpPr>
        <p:spPr bwMode="auto">
          <a:xfrm>
            <a:off x="647700" y="4686300"/>
            <a:ext cx="434975" cy="115888"/>
          </a:xfrm>
          <a:custGeom>
            <a:avLst/>
            <a:gdLst/>
            <a:ahLst/>
            <a:cxnLst/>
            <a:rect l="0" t="0" r="r" b="b"/>
            <a:pathLst>
              <a:path w="21600" h="20338">
                <a:moveTo>
                  <a:pt x="21600" y="20338"/>
                </a:moveTo>
                <a:cubicBezTo>
                  <a:pt x="19935" y="18166"/>
                  <a:pt x="18829" y="18166"/>
                  <a:pt x="17720" y="18166"/>
                </a:cubicBezTo>
                <a:cubicBezTo>
                  <a:pt x="12736" y="11693"/>
                  <a:pt x="10522" y="3048"/>
                  <a:pt x="6090" y="893"/>
                </a:cubicBezTo>
                <a:cubicBezTo>
                  <a:pt x="3321" y="-1262"/>
                  <a:pt x="2212" y="893"/>
                  <a:pt x="0" y="3048"/>
                </a:cubicBezTo>
              </a:path>
            </a:pathLst>
          </a:custGeom>
          <a:noFill/>
          <a:ln w="381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5" name="Oval 35"/>
          <p:cNvSpPr>
            <a:spLocks/>
          </p:cNvSpPr>
          <p:nvPr/>
        </p:nvSpPr>
        <p:spPr bwMode="auto">
          <a:xfrm>
            <a:off x="1181100" y="2120900"/>
            <a:ext cx="508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66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6" name="Oval 36"/>
          <p:cNvSpPr>
            <a:spLocks/>
          </p:cNvSpPr>
          <p:nvPr/>
        </p:nvSpPr>
        <p:spPr bwMode="auto">
          <a:xfrm>
            <a:off x="1104900" y="3390900"/>
            <a:ext cx="508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99333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7" name="Oval 37"/>
          <p:cNvSpPr>
            <a:spLocks/>
          </p:cNvSpPr>
          <p:nvPr/>
        </p:nvSpPr>
        <p:spPr bwMode="auto">
          <a:xfrm>
            <a:off x="1066800" y="4762500"/>
            <a:ext cx="38100" cy="635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99333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8" name="AutoShape 38"/>
          <p:cNvSpPr>
            <a:spLocks/>
          </p:cNvSpPr>
          <p:nvPr/>
        </p:nvSpPr>
        <p:spPr bwMode="auto">
          <a:xfrm>
            <a:off x="1231900" y="2095500"/>
            <a:ext cx="85725" cy="136525"/>
          </a:xfrm>
          <a:custGeom>
            <a:avLst/>
            <a:gdLst/>
            <a:ahLst/>
            <a:cxnLst/>
            <a:rect l="0" t="0" r="r" b="b"/>
            <a:pathLst>
              <a:path w="20939" h="21221">
                <a:moveTo>
                  <a:pt x="4739" y="13804"/>
                </a:moveTo>
                <a:cubicBezTo>
                  <a:pt x="5498" y="11341"/>
                  <a:pt x="6258" y="9493"/>
                  <a:pt x="6258" y="7637"/>
                </a:cubicBezTo>
                <a:cubicBezTo>
                  <a:pt x="5498" y="5167"/>
                  <a:pt x="1629" y="3932"/>
                  <a:pt x="3172" y="2076"/>
                </a:cubicBezTo>
                <a:cubicBezTo>
                  <a:pt x="3943" y="227"/>
                  <a:pt x="6258" y="-379"/>
                  <a:pt x="8572" y="227"/>
                </a:cubicBezTo>
                <a:cubicBezTo>
                  <a:pt x="10898" y="227"/>
                  <a:pt x="11658" y="848"/>
                  <a:pt x="13972" y="2697"/>
                </a:cubicBezTo>
                <a:cubicBezTo>
                  <a:pt x="16298" y="4545"/>
                  <a:pt x="15539" y="7015"/>
                  <a:pt x="17829" y="9493"/>
                </a:cubicBezTo>
                <a:cubicBezTo>
                  <a:pt x="18601" y="10107"/>
                  <a:pt x="20939" y="10107"/>
                  <a:pt x="20939" y="11341"/>
                </a:cubicBezTo>
                <a:lnTo>
                  <a:pt x="17058" y="12576"/>
                </a:lnTo>
                <a:cubicBezTo>
                  <a:pt x="17058" y="12576"/>
                  <a:pt x="13972" y="13804"/>
                  <a:pt x="13201" y="15652"/>
                </a:cubicBezTo>
                <a:cubicBezTo>
                  <a:pt x="11658" y="16895"/>
                  <a:pt x="11658" y="18122"/>
                  <a:pt x="10898" y="19365"/>
                </a:cubicBezTo>
                <a:cubicBezTo>
                  <a:pt x="8572" y="20600"/>
                  <a:pt x="7029" y="21221"/>
                  <a:pt x="4739" y="21221"/>
                </a:cubicBezTo>
                <a:cubicBezTo>
                  <a:pt x="1629" y="20600"/>
                  <a:pt x="98" y="19365"/>
                  <a:pt x="98" y="17509"/>
                </a:cubicBezTo>
                <a:cubicBezTo>
                  <a:pt x="-661" y="15039"/>
                  <a:pt x="3172" y="15039"/>
                  <a:pt x="4739" y="13804"/>
                </a:cubicBezTo>
                <a:close/>
                <a:moveTo>
                  <a:pt x="4739" y="13804"/>
                </a:moveTo>
              </a:path>
            </a:pathLst>
          </a:custGeom>
          <a:solidFill>
            <a:srgbClr val="00FF00"/>
          </a:solidFill>
          <a:ln w="12700">
            <a:solidFill>
              <a:srgbClr val="66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9" name="AutoShape 39"/>
          <p:cNvSpPr>
            <a:spLocks/>
          </p:cNvSpPr>
          <p:nvPr/>
        </p:nvSpPr>
        <p:spPr bwMode="auto">
          <a:xfrm>
            <a:off x="1155700" y="3365500"/>
            <a:ext cx="85725" cy="136525"/>
          </a:xfrm>
          <a:custGeom>
            <a:avLst/>
            <a:gdLst/>
            <a:ahLst/>
            <a:cxnLst/>
            <a:rect l="0" t="0" r="r" b="b"/>
            <a:pathLst>
              <a:path w="20939" h="21221">
                <a:moveTo>
                  <a:pt x="4739" y="13804"/>
                </a:moveTo>
                <a:cubicBezTo>
                  <a:pt x="5498" y="11341"/>
                  <a:pt x="6258" y="9493"/>
                  <a:pt x="6258" y="7637"/>
                </a:cubicBezTo>
                <a:cubicBezTo>
                  <a:pt x="5498" y="5167"/>
                  <a:pt x="1629" y="3932"/>
                  <a:pt x="3172" y="2076"/>
                </a:cubicBezTo>
                <a:cubicBezTo>
                  <a:pt x="3943" y="227"/>
                  <a:pt x="6258" y="-379"/>
                  <a:pt x="8572" y="227"/>
                </a:cubicBezTo>
                <a:cubicBezTo>
                  <a:pt x="10898" y="227"/>
                  <a:pt x="11658" y="848"/>
                  <a:pt x="13972" y="2697"/>
                </a:cubicBezTo>
                <a:cubicBezTo>
                  <a:pt x="16298" y="4545"/>
                  <a:pt x="15539" y="7015"/>
                  <a:pt x="17829" y="9493"/>
                </a:cubicBezTo>
                <a:cubicBezTo>
                  <a:pt x="18601" y="10107"/>
                  <a:pt x="20939" y="10107"/>
                  <a:pt x="20939" y="11341"/>
                </a:cubicBezTo>
                <a:lnTo>
                  <a:pt x="17058" y="12576"/>
                </a:lnTo>
                <a:cubicBezTo>
                  <a:pt x="17058" y="12576"/>
                  <a:pt x="13972" y="13804"/>
                  <a:pt x="13201" y="15652"/>
                </a:cubicBezTo>
                <a:cubicBezTo>
                  <a:pt x="11658" y="16895"/>
                  <a:pt x="11658" y="18122"/>
                  <a:pt x="10898" y="19365"/>
                </a:cubicBezTo>
                <a:cubicBezTo>
                  <a:pt x="8572" y="20600"/>
                  <a:pt x="7029" y="21221"/>
                  <a:pt x="4739" y="21221"/>
                </a:cubicBezTo>
                <a:cubicBezTo>
                  <a:pt x="1629" y="20600"/>
                  <a:pt x="98" y="19365"/>
                  <a:pt x="98" y="17509"/>
                </a:cubicBezTo>
                <a:cubicBezTo>
                  <a:pt x="-661" y="15039"/>
                  <a:pt x="3172" y="15039"/>
                  <a:pt x="4739" y="13804"/>
                </a:cubicBezTo>
                <a:close/>
                <a:moveTo>
                  <a:pt x="4739" y="13804"/>
                </a:moveTo>
              </a:path>
            </a:pathLst>
          </a:custGeom>
          <a:solidFill>
            <a:srgbClr val="00FF00"/>
          </a:solidFill>
          <a:ln w="12700">
            <a:solidFill>
              <a:srgbClr val="99333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0" name="AutoShape 40"/>
          <p:cNvSpPr>
            <a:spLocks/>
          </p:cNvSpPr>
          <p:nvPr/>
        </p:nvSpPr>
        <p:spPr bwMode="auto">
          <a:xfrm>
            <a:off x="1104900" y="4737100"/>
            <a:ext cx="85725" cy="136525"/>
          </a:xfrm>
          <a:custGeom>
            <a:avLst/>
            <a:gdLst/>
            <a:ahLst/>
            <a:cxnLst/>
            <a:rect l="0" t="0" r="r" b="b"/>
            <a:pathLst>
              <a:path w="20939" h="21221">
                <a:moveTo>
                  <a:pt x="4739" y="13804"/>
                </a:moveTo>
                <a:cubicBezTo>
                  <a:pt x="5498" y="11341"/>
                  <a:pt x="6258" y="9493"/>
                  <a:pt x="6258" y="7637"/>
                </a:cubicBezTo>
                <a:cubicBezTo>
                  <a:pt x="5498" y="5167"/>
                  <a:pt x="1629" y="3932"/>
                  <a:pt x="3172" y="2076"/>
                </a:cubicBezTo>
                <a:cubicBezTo>
                  <a:pt x="3943" y="227"/>
                  <a:pt x="6258" y="-379"/>
                  <a:pt x="8572" y="227"/>
                </a:cubicBezTo>
                <a:cubicBezTo>
                  <a:pt x="10898" y="227"/>
                  <a:pt x="11658" y="848"/>
                  <a:pt x="13972" y="2697"/>
                </a:cubicBezTo>
                <a:cubicBezTo>
                  <a:pt x="16298" y="4545"/>
                  <a:pt x="15539" y="7015"/>
                  <a:pt x="17829" y="9493"/>
                </a:cubicBezTo>
                <a:cubicBezTo>
                  <a:pt x="18601" y="10107"/>
                  <a:pt x="20939" y="10107"/>
                  <a:pt x="20939" y="11341"/>
                </a:cubicBezTo>
                <a:lnTo>
                  <a:pt x="17058" y="12576"/>
                </a:lnTo>
                <a:cubicBezTo>
                  <a:pt x="17058" y="12576"/>
                  <a:pt x="13972" y="13804"/>
                  <a:pt x="13201" y="15652"/>
                </a:cubicBezTo>
                <a:cubicBezTo>
                  <a:pt x="11658" y="16895"/>
                  <a:pt x="11658" y="18122"/>
                  <a:pt x="10898" y="19365"/>
                </a:cubicBezTo>
                <a:cubicBezTo>
                  <a:pt x="8572" y="20600"/>
                  <a:pt x="7029" y="21221"/>
                  <a:pt x="4739" y="21221"/>
                </a:cubicBezTo>
                <a:cubicBezTo>
                  <a:pt x="1629" y="20600"/>
                  <a:pt x="98" y="19365"/>
                  <a:pt x="98" y="17509"/>
                </a:cubicBezTo>
                <a:cubicBezTo>
                  <a:pt x="-661" y="15039"/>
                  <a:pt x="3172" y="15039"/>
                  <a:pt x="4739" y="13804"/>
                </a:cubicBezTo>
                <a:close/>
                <a:moveTo>
                  <a:pt x="4739" y="13804"/>
                </a:moveTo>
              </a:path>
            </a:pathLst>
          </a:custGeom>
          <a:solidFill>
            <a:srgbClr val="00FF00"/>
          </a:solidFill>
          <a:ln w="12700">
            <a:solidFill>
              <a:srgbClr val="99333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Biological Neuron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77900"/>
            <a:ext cx="75438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1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Perceptron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2009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965200"/>
            <a:ext cx="5778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2700" y="787400"/>
            <a:ext cx="811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1511300" y="203200"/>
            <a:ext cx="5168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336666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Perceptron Response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Untitled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Untitle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Untitl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Pages>0</Pages>
  <Words>277</Words>
  <Characters>0</Characters>
  <Application>Microsoft Macintosh PowerPoint</Application>
  <PresentationFormat>Custom</PresentationFormat>
  <Lines>0</Lines>
  <Paragraphs>201</Paragraphs>
  <Slides>41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Untitled</vt:lpstr>
      <vt:lpstr>Blank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Office 2004 Test Drive User</cp:lastModifiedBy>
  <cp:revision>12</cp:revision>
  <dcterms:modified xsi:type="dcterms:W3CDTF">2012-11-13T18:31:25Z</dcterms:modified>
</cp:coreProperties>
</file>